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327" r:id="rId2"/>
    <p:sldId id="270" r:id="rId3"/>
    <p:sldId id="297" r:id="rId4"/>
    <p:sldId id="271" r:id="rId5"/>
    <p:sldId id="330" r:id="rId6"/>
    <p:sldId id="279" r:id="rId7"/>
    <p:sldId id="334" r:id="rId8"/>
    <p:sldId id="336" r:id="rId9"/>
    <p:sldId id="335" r:id="rId10"/>
  </p:sldIdLst>
  <p:sldSz cx="12192000" cy="6858000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4F5"/>
    <a:srgbClr val="00D8F9"/>
    <a:srgbClr val="9FA4B7"/>
    <a:srgbClr val="A5A9BB"/>
    <a:srgbClr val="333643"/>
    <a:srgbClr val="F0F1F4"/>
    <a:srgbClr val="E7E8ED"/>
    <a:srgbClr val="E615EB"/>
    <a:srgbClr val="1F84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88" autoAdjust="0"/>
    <p:restoredTop sz="94660"/>
  </p:normalViewPr>
  <p:slideViewPr>
    <p:cSldViewPr snapToGrid="0">
      <p:cViewPr>
        <p:scale>
          <a:sx n="84" d="100"/>
          <a:sy n="84" d="100"/>
        </p:scale>
        <p:origin x="195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AC1052-9A1B-4AF9-949D-DFF99741689E}" type="datetimeFigureOut">
              <a:rPr lang="en-US" smtClean="0"/>
              <a:t>10/17/2021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2D9562-9070-44C0-A43C-8F51C9F41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334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D9562-9070-44C0-A43C-8F51C9F41FA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791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DA’s mission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D9562-9070-44C0-A43C-8F51C9F41FA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733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Skills of 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D9562-9070-44C0-A43C-8F51C9F41FA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5237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DA Responsibilities/ Job description/importance of the job/</a:t>
            </a:r>
            <a:r>
              <a:rPr lang="zh-CN" altLang="en-US" dirty="0"/>
              <a:t>公司使用</a:t>
            </a:r>
            <a:r>
              <a:rPr lang="en-US" altLang="zh-CN" dirty="0"/>
              <a:t>DA</a:t>
            </a:r>
            <a:r>
              <a:rPr lang="zh-CN" altLang="en-US" dirty="0"/>
              <a:t>得原因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D9562-9070-44C0-A43C-8F51C9F41FA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2139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</a:t>
            </a:r>
            <a:r>
              <a:rPr lang="zh-CN" altLang="en-US" dirty="0"/>
              <a:t>每年需求</a:t>
            </a:r>
            <a:r>
              <a:rPr lang="en-US" altLang="zh-CN" dirty="0"/>
              <a:t>/future demand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D9562-9070-44C0-A43C-8F51C9F41FA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0658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Salary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D9562-9070-44C0-A43C-8F51C9F41FA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053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C928E-2153-42D9-81E5-AB23837C1D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F48D02-6396-48C9-A804-9F064E022F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4B0DE9-9ECF-4881-BC25-7571E675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10/17/2021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CDF9FE-88FA-4848-A75E-273263327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AA549-BA41-4EFC-ACBA-752E2AEAD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3734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70E65-76CC-4A40-958E-839C4F6F3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9B1202-E766-46A9-8377-1F09BE2D9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F9D64-4BFB-43CA-B68F-394101B86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10/17/2021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D0A3C-0552-4B74-B9D2-DC81918AF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79AACE-DCC2-4870-B83A-30B8A542B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974004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547F9D-70E0-4113-9C37-046431757E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174D4F-3332-4902-B6E7-09BC923AC2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43085F-AD3A-4465-90C1-0416AB1B3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10/17/2021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088D36-6B5A-4C6C-B284-2CFE7BEE1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C20F7-4B69-42D0-A31B-3A91C3684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9536930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Abstract cente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E431F7-00A1-449E-8CE4-65D3F2753F5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76789" y="1654176"/>
            <a:ext cx="2638425" cy="1774825"/>
          </a:xfrm>
          <a:custGeom>
            <a:avLst/>
            <a:gdLst>
              <a:gd name="connsiteX0" fmla="*/ 354586 w 2638425"/>
              <a:gd name="connsiteY0" fmla="*/ 0 h 1774825"/>
              <a:gd name="connsiteX1" fmla="*/ 2283839 w 2638425"/>
              <a:gd name="connsiteY1" fmla="*/ 0 h 1774825"/>
              <a:gd name="connsiteX2" fmla="*/ 2638425 w 2638425"/>
              <a:gd name="connsiteY2" fmla="*/ 354965 h 1774825"/>
              <a:gd name="connsiteX3" fmla="*/ 2638425 w 2638425"/>
              <a:gd name="connsiteY3" fmla="*/ 1419860 h 1774825"/>
              <a:gd name="connsiteX4" fmla="*/ 2283839 w 2638425"/>
              <a:gd name="connsiteY4" fmla="*/ 1774825 h 1774825"/>
              <a:gd name="connsiteX5" fmla="*/ 354586 w 2638425"/>
              <a:gd name="connsiteY5" fmla="*/ 1774825 h 1774825"/>
              <a:gd name="connsiteX6" fmla="*/ 0 w 2638425"/>
              <a:gd name="connsiteY6" fmla="*/ 1419860 h 1774825"/>
              <a:gd name="connsiteX7" fmla="*/ 0 w 2638425"/>
              <a:gd name="connsiteY7" fmla="*/ 354965 h 1774825"/>
              <a:gd name="connsiteX8" fmla="*/ 354586 w 2638425"/>
              <a:gd name="connsiteY8" fmla="*/ 0 h 177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38425" h="1774825">
                <a:moveTo>
                  <a:pt x="354586" y="0"/>
                </a:moveTo>
                <a:cubicBezTo>
                  <a:pt x="2283839" y="0"/>
                  <a:pt x="2283839" y="0"/>
                  <a:pt x="2283839" y="0"/>
                </a:cubicBezTo>
                <a:cubicBezTo>
                  <a:pt x="2478290" y="0"/>
                  <a:pt x="2638425" y="160307"/>
                  <a:pt x="2638425" y="354965"/>
                </a:cubicBezTo>
                <a:cubicBezTo>
                  <a:pt x="2638425" y="1419860"/>
                  <a:pt x="2638425" y="1419860"/>
                  <a:pt x="2638425" y="1419860"/>
                </a:cubicBezTo>
                <a:cubicBezTo>
                  <a:pt x="2638425" y="1614518"/>
                  <a:pt x="2478290" y="1774825"/>
                  <a:pt x="2283839" y="1774825"/>
                </a:cubicBezTo>
                <a:cubicBezTo>
                  <a:pt x="354586" y="1774825"/>
                  <a:pt x="354586" y="1774825"/>
                  <a:pt x="354586" y="1774825"/>
                </a:cubicBezTo>
                <a:cubicBezTo>
                  <a:pt x="160136" y="1774825"/>
                  <a:pt x="0" y="1614518"/>
                  <a:pt x="0" y="1419860"/>
                </a:cubicBezTo>
                <a:cubicBezTo>
                  <a:pt x="0" y="354965"/>
                  <a:pt x="0" y="354965"/>
                  <a:pt x="0" y="354965"/>
                </a:cubicBezTo>
                <a:cubicBezTo>
                  <a:pt x="0" y="160307"/>
                  <a:pt x="160136" y="0"/>
                  <a:pt x="35458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A4225DB8-B4BF-468B-B242-1DC3393DEEE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89051" y="1654176"/>
            <a:ext cx="2638425" cy="1774825"/>
          </a:xfrm>
          <a:custGeom>
            <a:avLst/>
            <a:gdLst>
              <a:gd name="connsiteX0" fmla="*/ 354586 w 2638425"/>
              <a:gd name="connsiteY0" fmla="*/ 0 h 1774825"/>
              <a:gd name="connsiteX1" fmla="*/ 2283839 w 2638425"/>
              <a:gd name="connsiteY1" fmla="*/ 0 h 1774825"/>
              <a:gd name="connsiteX2" fmla="*/ 2638425 w 2638425"/>
              <a:gd name="connsiteY2" fmla="*/ 354965 h 1774825"/>
              <a:gd name="connsiteX3" fmla="*/ 2638425 w 2638425"/>
              <a:gd name="connsiteY3" fmla="*/ 1419860 h 1774825"/>
              <a:gd name="connsiteX4" fmla="*/ 2283839 w 2638425"/>
              <a:gd name="connsiteY4" fmla="*/ 1774825 h 1774825"/>
              <a:gd name="connsiteX5" fmla="*/ 354586 w 2638425"/>
              <a:gd name="connsiteY5" fmla="*/ 1774825 h 1774825"/>
              <a:gd name="connsiteX6" fmla="*/ 0 w 2638425"/>
              <a:gd name="connsiteY6" fmla="*/ 1419860 h 1774825"/>
              <a:gd name="connsiteX7" fmla="*/ 0 w 2638425"/>
              <a:gd name="connsiteY7" fmla="*/ 354965 h 1774825"/>
              <a:gd name="connsiteX8" fmla="*/ 354586 w 2638425"/>
              <a:gd name="connsiteY8" fmla="*/ 0 h 177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38425" h="1774825">
                <a:moveTo>
                  <a:pt x="354586" y="0"/>
                </a:moveTo>
                <a:cubicBezTo>
                  <a:pt x="2283839" y="0"/>
                  <a:pt x="2283839" y="0"/>
                  <a:pt x="2283839" y="0"/>
                </a:cubicBezTo>
                <a:cubicBezTo>
                  <a:pt x="2478290" y="0"/>
                  <a:pt x="2638425" y="160307"/>
                  <a:pt x="2638425" y="354965"/>
                </a:cubicBezTo>
                <a:cubicBezTo>
                  <a:pt x="2638425" y="1419860"/>
                  <a:pt x="2638425" y="1419860"/>
                  <a:pt x="2638425" y="1419860"/>
                </a:cubicBezTo>
                <a:cubicBezTo>
                  <a:pt x="2638425" y="1614518"/>
                  <a:pt x="2478290" y="1774825"/>
                  <a:pt x="2283839" y="1774825"/>
                </a:cubicBezTo>
                <a:cubicBezTo>
                  <a:pt x="354586" y="1774825"/>
                  <a:pt x="354586" y="1774825"/>
                  <a:pt x="354586" y="1774825"/>
                </a:cubicBezTo>
                <a:cubicBezTo>
                  <a:pt x="160136" y="1774825"/>
                  <a:pt x="0" y="1614518"/>
                  <a:pt x="0" y="1419860"/>
                </a:cubicBezTo>
                <a:cubicBezTo>
                  <a:pt x="0" y="354965"/>
                  <a:pt x="0" y="354965"/>
                  <a:pt x="0" y="354965"/>
                </a:cubicBezTo>
                <a:cubicBezTo>
                  <a:pt x="0" y="160307"/>
                  <a:pt x="160136" y="0"/>
                  <a:pt x="35458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4D9E32F-BF9B-40B4-B06E-3520C8DB1B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66113" y="1654176"/>
            <a:ext cx="2636838" cy="1774825"/>
          </a:xfrm>
          <a:custGeom>
            <a:avLst/>
            <a:gdLst>
              <a:gd name="connsiteX0" fmla="*/ 354373 w 2636838"/>
              <a:gd name="connsiteY0" fmla="*/ 0 h 1774825"/>
              <a:gd name="connsiteX1" fmla="*/ 2282465 w 2636838"/>
              <a:gd name="connsiteY1" fmla="*/ 0 h 1774825"/>
              <a:gd name="connsiteX2" fmla="*/ 2636838 w 2636838"/>
              <a:gd name="connsiteY2" fmla="*/ 354965 h 1774825"/>
              <a:gd name="connsiteX3" fmla="*/ 2636838 w 2636838"/>
              <a:gd name="connsiteY3" fmla="*/ 1419860 h 1774825"/>
              <a:gd name="connsiteX4" fmla="*/ 2282465 w 2636838"/>
              <a:gd name="connsiteY4" fmla="*/ 1774825 h 1774825"/>
              <a:gd name="connsiteX5" fmla="*/ 354373 w 2636838"/>
              <a:gd name="connsiteY5" fmla="*/ 1774825 h 1774825"/>
              <a:gd name="connsiteX6" fmla="*/ 0 w 2636838"/>
              <a:gd name="connsiteY6" fmla="*/ 1419860 h 1774825"/>
              <a:gd name="connsiteX7" fmla="*/ 0 w 2636838"/>
              <a:gd name="connsiteY7" fmla="*/ 354965 h 1774825"/>
              <a:gd name="connsiteX8" fmla="*/ 354373 w 2636838"/>
              <a:gd name="connsiteY8" fmla="*/ 0 h 177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36838" h="1774825">
                <a:moveTo>
                  <a:pt x="354373" y="0"/>
                </a:moveTo>
                <a:cubicBezTo>
                  <a:pt x="2282465" y="0"/>
                  <a:pt x="2282465" y="0"/>
                  <a:pt x="2282465" y="0"/>
                </a:cubicBezTo>
                <a:cubicBezTo>
                  <a:pt x="2476799" y="0"/>
                  <a:pt x="2636838" y="160307"/>
                  <a:pt x="2636838" y="354965"/>
                </a:cubicBezTo>
                <a:cubicBezTo>
                  <a:pt x="2636838" y="1419860"/>
                  <a:pt x="2636838" y="1419860"/>
                  <a:pt x="2636838" y="1419860"/>
                </a:cubicBezTo>
                <a:cubicBezTo>
                  <a:pt x="2636838" y="1614518"/>
                  <a:pt x="2476799" y="1774825"/>
                  <a:pt x="2282465" y="1774825"/>
                </a:cubicBezTo>
                <a:cubicBezTo>
                  <a:pt x="354373" y="1774825"/>
                  <a:pt x="354373" y="1774825"/>
                  <a:pt x="354373" y="1774825"/>
                </a:cubicBezTo>
                <a:cubicBezTo>
                  <a:pt x="160039" y="1774825"/>
                  <a:pt x="0" y="1614518"/>
                  <a:pt x="0" y="1419860"/>
                </a:cubicBezTo>
                <a:cubicBezTo>
                  <a:pt x="0" y="354965"/>
                  <a:pt x="0" y="354965"/>
                  <a:pt x="0" y="354965"/>
                </a:cubicBezTo>
                <a:cubicBezTo>
                  <a:pt x="0" y="160307"/>
                  <a:pt x="160039" y="0"/>
                  <a:pt x="35437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38613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0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96549-F3AF-4ACD-BA40-23F8B8FE4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BB2D2-3AED-4261-9DCB-188D867F71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E5079-4575-4E3C-B89C-CF09F2843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10/17/2021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EB3BF3-593A-428A-B7CA-835C93571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E3593-8550-4C17-9DA5-4A3BBD30C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99568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6490C-A853-425E-9F7A-75287AE9D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0DE3B-7C62-4E01-8426-AA2C0D3F9B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9369C-D7F4-499E-B385-6924CFE41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10/17/2021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02ED4-B656-459C-899A-BDD254C24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8223B8-1147-4CBB-B004-7540CF221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412913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27DE5-9E1E-4B93-A160-2A917C51F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AF86B-E201-414B-B1EB-85C77F7975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4A7DA7-A18B-47F6-B0B8-7B255E35B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8AF66A-6768-4BE6-A3D4-02CBB22FA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10/17/2021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16E282-0729-44C0-A06A-8EFC5929F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77CB21-7249-481D-8978-C3E141316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976837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78196-76CE-4130-A994-F64DE80F5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36E4C-47DF-4C4E-865B-625A2F623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177487-E9C5-4089-8B13-ABA2DF5DE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FB98EA-58ED-4BDE-9EC4-104F63AB16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224F83-70AD-4CE7-A749-B99565B6CA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21CE94-4C90-49F7-87F6-363176F44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10/17/2021</a:t>
            </a:fld>
            <a:endParaRPr lang="ru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ACD6E6-4E07-4895-B40D-FE721D02A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127FBD-F66A-4871-B4E4-B2EFA7279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93287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521F9-12B5-404E-B333-6ABF27268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FECC08-35BA-4392-BEBB-BFAB488A9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10/17/2021</a:t>
            </a:fld>
            <a:endParaRPr lang="ru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3013B3-3C7F-4E8D-8638-DEC55A7F2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56A77B-3840-40CE-8577-048402174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744571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CED067-4D94-477F-A07D-1B0EC43D2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10/17/2021</a:t>
            </a:fld>
            <a:endParaRPr lang="ru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22A4ED-0C98-4475-9C06-AD916F71E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8D6E3D-10BB-49CF-A63D-A365A6EB7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02705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46B3E-B52F-4879-AC7A-A291F3A11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7BFA2-C1ED-44E4-8C46-7FFEE35C11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FAFAF7-1380-4CF3-B027-4A61F44256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8A4867-64A6-47C4-AF43-869000995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10/17/2021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83DBD5-7188-4307-92E8-E87BA554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F6C532-05DB-4B89-94B5-EBBA0EA3F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89196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D92EB-6068-431B-9583-E4D80E8D7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DA0F6E-7219-4D57-8FB7-8BB28A60F1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6D0F8D-5A65-4F2B-8DBB-EE65A5D1E4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B3982F-6745-430F-B8C4-023C061C7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10/17/2021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6CEF4-B032-4307-8D69-DC05DB6C1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F44498-5EEB-47DB-90C1-71F5A79BA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372334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8F9F7A-05D2-483F-A391-50DADE99D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584B3-2C23-41BE-9DF8-1CAC188A85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2DFCE-D57C-4A3B-B7EC-88E0BDEF56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6929C-2F64-4A7E-A189-FC2593FED488}" type="datetimeFigureOut">
              <a:rPr lang="ru-UA" smtClean="0"/>
              <a:t>10/17/2021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7CE8B-F3B1-4816-91AA-454C0EE84A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9A0F2-71BA-4E76-A2C7-8D24685673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39536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5.png"/><Relationship Id="rId12" Type="http://schemas.openxmlformats.org/officeDocument/2006/relationships/image" Target="../media/image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microsoft.com/office/2007/relationships/hdphoto" Target="../media/hdphoto3.wdp"/><Relationship Id="rId11" Type="http://schemas.openxmlformats.org/officeDocument/2006/relationships/image" Target="../media/image7.png"/><Relationship Id="rId5" Type="http://schemas.openxmlformats.org/officeDocument/2006/relationships/image" Target="../media/image4.png"/><Relationship Id="rId10" Type="http://schemas.microsoft.com/office/2007/relationships/hdphoto" Target="../media/hdphoto5.wdp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microsoft.com/office/2007/relationships/hdphoto" Target="../media/hdphoto6.wdp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microsoft.com/office/2007/relationships/hdphoto" Target="../media/hdphoto8.wdp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0.png"/><Relationship Id="rId5" Type="http://schemas.microsoft.com/office/2007/relationships/hdphoto" Target="../media/hdphoto7.wdp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 19">
            <a:extLst>
              <a:ext uri="{FF2B5EF4-FFF2-40B4-BE49-F238E27FC236}">
                <a16:creationId xmlns:a16="http://schemas.microsoft.com/office/drawing/2014/main" id="{67EE5AAA-BB4E-4C5C-A26C-94B7B4E0F029}"/>
              </a:ext>
            </a:extLst>
          </p:cNvPr>
          <p:cNvSpPr/>
          <p:nvPr/>
        </p:nvSpPr>
        <p:spPr>
          <a:xfrm>
            <a:off x="3059180" y="785098"/>
            <a:ext cx="5166468" cy="516646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57000"/>
                  <a:lumOff val="43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4800" dist="304800" dir="13500000" algn="br" rotWithShape="0">
              <a:schemeClr val="tx2">
                <a:alpha val="6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E45A8679-A123-461C-8ED6-1D4BB7945E20}"/>
              </a:ext>
            </a:extLst>
          </p:cNvPr>
          <p:cNvSpPr/>
          <p:nvPr/>
        </p:nvSpPr>
        <p:spPr>
          <a:xfrm>
            <a:off x="3972498" y="1682332"/>
            <a:ext cx="3333948" cy="333394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57000"/>
                  <a:lumOff val="43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4800" dist="304800" dir="13500000" algn="br" rotWithShape="0">
              <a:schemeClr val="tx2">
                <a:alpha val="6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1" name="Rectangle 20">
            <a:extLst>
              <a:ext uri="{FF2B5EF4-FFF2-40B4-BE49-F238E27FC236}">
                <a16:creationId xmlns:a16="http://schemas.microsoft.com/office/drawing/2014/main" id="{BA118B30-6D45-47FF-AFC8-B43FCFC22D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1734" y="2802752"/>
            <a:ext cx="976104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8000" b="1" dirty="0"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T</a:t>
            </a:r>
            <a:endParaRPr kumimoji="0" lang="ru-UA" altLang="ru-UA" sz="66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>
                <a:outerShdw blurRad="190500" dist="152400" dir="2700000" algn="tl">
                  <a:schemeClr val="tx1">
                    <a:alpha val="69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sp>
        <p:nvSpPr>
          <p:cNvPr id="9" name="Rectangle 20">
            <a:extLst>
              <a:ext uri="{FF2B5EF4-FFF2-40B4-BE49-F238E27FC236}">
                <a16:creationId xmlns:a16="http://schemas.microsoft.com/office/drawing/2014/main" id="{4B8CFE6D-C965-402E-B81F-312DE9D4B7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842" y="2799105"/>
            <a:ext cx="3210154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8000" b="1" dirty="0"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YST</a:t>
            </a:r>
            <a:endParaRPr kumimoji="0" lang="ru-UA" altLang="ru-UA" sz="66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>
                <a:outerShdw blurRad="190500" dist="152400" dir="2700000" algn="tl">
                  <a:schemeClr val="tx1">
                    <a:alpha val="69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sp>
        <p:nvSpPr>
          <p:cNvPr id="18" name="Ring">
            <a:extLst>
              <a:ext uri="{FF2B5EF4-FFF2-40B4-BE49-F238E27FC236}">
                <a16:creationId xmlns:a16="http://schemas.microsoft.com/office/drawing/2014/main" id="{B032800D-9A2F-40D5-B99C-B18BA94467D5}"/>
              </a:ext>
            </a:extLst>
          </p:cNvPr>
          <p:cNvSpPr>
            <a:spLocks noEditPoints="1"/>
          </p:cNvSpPr>
          <p:nvPr/>
        </p:nvSpPr>
        <p:spPr bwMode="auto">
          <a:xfrm>
            <a:off x="3049794" y="784304"/>
            <a:ext cx="5176648" cy="5176648"/>
          </a:xfrm>
          <a:custGeom>
            <a:avLst/>
            <a:gdLst>
              <a:gd name="T0" fmla="*/ 1699 w 3397"/>
              <a:gd name="T1" fmla="*/ 0 h 3398"/>
              <a:gd name="T2" fmla="*/ 0 w 3397"/>
              <a:gd name="T3" fmla="*/ 1699 h 3398"/>
              <a:gd name="T4" fmla="*/ 1699 w 3397"/>
              <a:gd name="T5" fmla="*/ 3398 h 3398"/>
              <a:gd name="T6" fmla="*/ 3397 w 3397"/>
              <a:gd name="T7" fmla="*/ 1699 h 3398"/>
              <a:gd name="T8" fmla="*/ 1699 w 3397"/>
              <a:gd name="T9" fmla="*/ 0 h 3398"/>
              <a:gd name="T10" fmla="*/ 1699 w 3397"/>
              <a:gd name="T11" fmla="*/ 3211 h 3398"/>
              <a:gd name="T12" fmla="*/ 187 w 3397"/>
              <a:gd name="T13" fmla="*/ 1699 h 3398"/>
              <a:gd name="T14" fmla="*/ 1699 w 3397"/>
              <a:gd name="T15" fmla="*/ 187 h 3398"/>
              <a:gd name="T16" fmla="*/ 3211 w 3397"/>
              <a:gd name="T17" fmla="*/ 1699 h 3398"/>
              <a:gd name="T18" fmla="*/ 1699 w 3397"/>
              <a:gd name="T19" fmla="*/ 3211 h 3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97" h="3398">
                <a:moveTo>
                  <a:pt x="1699" y="0"/>
                </a:moveTo>
                <a:cubicBezTo>
                  <a:pt x="761" y="0"/>
                  <a:pt x="0" y="761"/>
                  <a:pt x="0" y="1699"/>
                </a:cubicBezTo>
                <a:cubicBezTo>
                  <a:pt x="0" y="2637"/>
                  <a:pt x="761" y="3398"/>
                  <a:pt x="1699" y="3398"/>
                </a:cubicBezTo>
                <a:cubicBezTo>
                  <a:pt x="2637" y="3398"/>
                  <a:pt x="3397" y="2637"/>
                  <a:pt x="3397" y="1699"/>
                </a:cubicBezTo>
                <a:cubicBezTo>
                  <a:pt x="3397" y="761"/>
                  <a:pt x="2637" y="0"/>
                  <a:pt x="1699" y="0"/>
                </a:cubicBezTo>
                <a:close/>
                <a:moveTo>
                  <a:pt x="1699" y="3211"/>
                </a:moveTo>
                <a:cubicBezTo>
                  <a:pt x="864" y="3211"/>
                  <a:pt x="187" y="2534"/>
                  <a:pt x="187" y="1699"/>
                </a:cubicBezTo>
                <a:cubicBezTo>
                  <a:pt x="187" y="864"/>
                  <a:pt x="864" y="187"/>
                  <a:pt x="1699" y="187"/>
                </a:cubicBezTo>
                <a:cubicBezTo>
                  <a:pt x="2534" y="187"/>
                  <a:pt x="3211" y="864"/>
                  <a:pt x="3211" y="1699"/>
                </a:cubicBezTo>
                <a:cubicBezTo>
                  <a:pt x="3211" y="2534"/>
                  <a:pt x="2534" y="3211"/>
                  <a:pt x="1699" y="3211"/>
                </a:cubicBezTo>
                <a:close/>
              </a:path>
            </a:pathLst>
          </a:custGeom>
          <a:solidFill>
            <a:srgbClr val="F0F1F4"/>
          </a:solidFill>
          <a:ln>
            <a:noFill/>
          </a:ln>
          <a:effectLst>
            <a:outerShdw blurRad="279400" dist="2286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2" name="Rectangle 20">
            <a:extLst>
              <a:ext uri="{FF2B5EF4-FFF2-40B4-BE49-F238E27FC236}">
                <a16:creationId xmlns:a16="http://schemas.microsoft.com/office/drawing/2014/main" id="{B29466D2-FC45-4E71-AF82-FB923735D8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2520" y="2803366"/>
            <a:ext cx="976104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8000" b="1" dirty="0"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L</a:t>
            </a:r>
            <a:endParaRPr kumimoji="0" lang="ru-UA" altLang="ru-UA" sz="66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>
                <a:outerShdw blurRad="190500" dist="152400" dir="2700000" algn="tl">
                  <a:schemeClr val="tx1">
                    <a:alpha val="69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sp>
        <p:nvSpPr>
          <p:cNvPr id="13" name="Rectangle 20">
            <a:extLst>
              <a:ext uri="{FF2B5EF4-FFF2-40B4-BE49-F238E27FC236}">
                <a16:creationId xmlns:a16="http://schemas.microsoft.com/office/drawing/2014/main" id="{ACBEEC9F-3C0F-4AA8-B119-EA23CD03B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8453" y="2752779"/>
            <a:ext cx="1693481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8000" b="1" dirty="0"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DA</a:t>
            </a:r>
            <a:endParaRPr kumimoji="0" lang="ru-UA" altLang="ru-UA" sz="66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>
                <a:outerShdw blurRad="190500" dist="152400" dir="2700000" algn="tl">
                  <a:schemeClr val="tx1">
                    <a:alpha val="69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sp>
        <p:nvSpPr>
          <p:cNvPr id="33" name="Rectangle 20">
            <a:extLst>
              <a:ext uri="{FF2B5EF4-FFF2-40B4-BE49-F238E27FC236}">
                <a16:creationId xmlns:a16="http://schemas.microsoft.com/office/drawing/2014/main" id="{4DF55691-D51F-457D-837C-6599B1D0D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3750" y="2807165"/>
            <a:ext cx="1656009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8000" b="1" dirty="0"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NA</a:t>
            </a:r>
            <a:endParaRPr kumimoji="0" lang="ru-UA" altLang="ru-UA" sz="66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>
                <a:outerShdw blurRad="190500" dist="152400" dir="2700000" algn="tl">
                  <a:schemeClr val="tx1">
                    <a:alpha val="69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sp>
        <p:nvSpPr>
          <p:cNvPr id="31" name="Ring">
            <a:extLst>
              <a:ext uri="{FF2B5EF4-FFF2-40B4-BE49-F238E27FC236}">
                <a16:creationId xmlns:a16="http://schemas.microsoft.com/office/drawing/2014/main" id="{37744D52-1FEC-422E-A432-EF3B8A438385}"/>
              </a:ext>
            </a:extLst>
          </p:cNvPr>
          <p:cNvSpPr>
            <a:spLocks noEditPoints="1"/>
          </p:cNvSpPr>
          <p:nvPr/>
        </p:nvSpPr>
        <p:spPr bwMode="auto">
          <a:xfrm>
            <a:off x="3965928" y="1682332"/>
            <a:ext cx="3340518" cy="3340518"/>
          </a:xfrm>
          <a:custGeom>
            <a:avLst/>
            <a:gdLst>
              <a:gd name="T0" fmla="*/ 1699 w 3397"/>
              <a:gd name="T1" fmla="*/ 0 h 3398"/>
              <a:gd name="T2" fmla="*/ 0 w 3397"/>
              <a:gd name="T3" fmla="*/ 1699 h 3398"/>
              <a:gd name="T4" fmla="*/ 1699 w 3397"/>
              <a:gd name="T5" fmla="*/ 3398 h 3398"/>
              <a:gd name="T6" fmla="*/ 3397 w 3397"/>
              <a:gd name="T7" fmla="*/ 1699 h 3398"/>
              <a:gd name="T8" fmla="*/ 1699 w 3397"/>
              <a:gd name="T9" fmla="*/ 0 h 3398"/>
              <a:gd name="T10" fmla="*/ 1699 w 3397"/>
              <a:gd name="T11" fmla="*/ 3211 h 3398"/>
              <a:gd name="T12" fmla="*/ 187 w 3397"/>
              <a:gd name="T13" fmla="*/ 1699 h 3398"/>
              <a:gd name="T14" fmla="*/ 1699 w 3397"/>
              <a:gd name="T15" fmla="*/ 187 h 3398"/>
              <a:gd name="T16" fmla="*/ 3211 w 3397"/>
              <a:gd name="T17" fmla="*/ 1699 h 3398"/>
              <a:gd name="T18" fmla="*/ 1699 w 3397"/>
              <a:gd name="T19" fmla="*/ 3211 h 3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97" h="3398">
                <a:moveTo>
                  <a:pt x="1699" y="0"/>
                </a:moveTo>
                <a:cubicBezTo>
                  <a:pt x="761" y="0"/>
                  <a:pt x="0" y="761"/>
                  <a:pt x="0" y="1699"/>
                </a:cubicBezTo>
                <a:cubicBezTo>
                  <a:pt x="0" y="2637"/>
                  <a:pt x="761" y="3398"/>
                  <a:pt x="1699" y="3398"/>
                </a:cubicBezTo>
                <a:cubicBezTo>
                  <a:pt x="2637" y="3398"/>
                  <a:pt x="3397" y="2637"/>
                  <a:pt x="3397" y="1699"/>
                </a:cubicBezTo>
                <a:cubicBezTo>
                  <a:pt x="3397" y="761"/>
                  <a:pt x="2637" y="0"/>
                  <a:pt x="1699" y="0"/>
                </a:cubicBezTo>
                <a:close/>
                <a:moveTo>
                  <a:pt x="1699" y="3211"/>
                </a:moveTo>
                <a:cubicBezTo>
                  <a:pt x="864" y="3211"/>
                  <a:pt x="187" y="2534"/>
                  <a:pt x="187" y="1699"/>
                </a:cubicBezTo>
                <a:cubicBezTo>
                  <a:pt x="187" y="864"/>
                  <a:pt x="864" y="187"/>
                  <a:pt x="1699" y="187"/>
                </a:cubicBezTo>
                <a:cubicBezTo>
                  <a:pt x="2534" y="187"/>
                  <a:pt x="3211" y="864"/>
                  <a:pt x="3211" y="1699"/>
                </a:cubicBezTo>
                <a:cubicBezTo>
                  <a:pt x="3211" y="2534"/>
                  <a:pt x="2534" y="3211"/>
                  <a:pt x="1699" y="3211"/>
                </a:cubicBezTo>
                <a:close/>
              </a:path>
            </a:pathLst>
          </a:custGeom>
          <a:solidFill>
            <a:srgbClr val="F0F1F4"/>
          </a:solidFill>
          <a:ln>
            <a:noFill/>
          </a:ln>
          <a:effectLst>
            <a:outerShdw blurRad="279400" dist="2286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0" name="Rectangle 20">
            <a:extLst>
              <a:ext uri="{FF2B5EF4-FFF2-40B4-BE49-F238E27FC236}">
                <a16:creationId xmlns:a16="http://schemas.microsoft.com/office/drawing/2014/main" id="{79A675C8-331D-4BBB-80B5-B9B2EE4AF8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2973" y="2802752"/>
            <a:ext cx="2652340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8000" b="1" dirty="0"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A A </a:t>
            </a:r>
            <a:endParaRPr kumimoji="0" lang="ru-UA" altLang="ru-UA" sz="66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>
                <a:outerShdw blurRad="190500" dist="152400" dir="2700000" algn="tl">
                  <a:schemeClr val="tx1">
                    <a:alpha val="69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EF7770-8EA8-41FA-B72D-C63A51EFA3F2}"/>
              </a:ext>
            </a:extLst>
          </p:cNvPr>
          <p:cNvSpPr txBox="1"/>
          <p:nvPr/>
        </p:nvSpPr>
        <p:spPr>
          <a:xfrm>
            <a:off x="9275618" y="5207923"/>
            <a:ext cx="19266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Yijun Wang</a:t>
            </a:r>
          </a:p>
          <a:p>
            <a:r>
              <a:rPr lang="en-US" sz="2000" b="1" dirty="0"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ALY 6000</a:t>
            </a:r>
          </a:p>
        </p:txBody>
      </p:sp>
      <p:pic>
        <p:nvPicPr>
          <p:cNvPr id="5" name="DA">
            <a:hlinkClick r:id="" action="ppaction://media"/>
            <a:extLst>
              <a:ext uri="{FF2B5EF4-FFF2-40B4-BE49-F238E27FC236}">
                <a16:creationId xmlns:a16="http://schemas.microsoft.com/office/drawing/2014/main" id="{88D20F2C-5480-4553-8E32-D307D1C354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0770" y="5874238"/>
            <a:ext cx="398512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696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8"/>
    </mc:Choice>
    <mc:Fallback>
      <p:transition spd="slow" advTm="31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000"/>
                            </p:stCondLst>
                            <p:childTnLst>
                              <p:par>
                                <p:cTn id="5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9" dur="88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6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0" grpId="0" animBg="1"/>
      <p:bldP spid="30" grpId="0" animBg="1"/>
      <p:bldP spid="11" grpId="0"/>
      <p:bldP spid="9" grpId="0"/>
      <p:bldP spid="18" grpId="0" animBg="1"/>
      <p:bldP spid="12" grpId="0"/>
      <p:bldP spid="13" grpId="0"/>
      <p:bldP spid="33" grpId="0"/>
      <p:bldP spid="31" grpId="0" animBg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8">
            <a:extLst>
              <a:ext uri="{FF2B5EF4-FFF2-40B4-BE49-F238E27FC236}">
                <a16:creationId xmlns:a16="http://schemas.microsoft.com/office/drawing/2014/main" id="{B65222A3-5FE0-4ED2-BCC3-1F6B1F576BBD}"/>
              </a:ext>
            </a:extLst>
          </p:cNvPr>
          <p:cNvSpPr>
            <a:spLocks/>
          </p:cNvSpPr>
          <p:nvPr/>
        </p:nvSpPr>
        <p:spPr bwMode="auto">
          <a:xfrm>
            <a:off x="4121150" y="3013075"/>
            <a:ext cx="3952875" cy="1436688"/>
          </a:xfrm>
          <a:custGeom>
            <a:avLst/>
            <a:gdLst>
              <a:gd name="T0" fmla="*/ 1038 w 1038"/>
              <a:gd name="T1" fmla="*/ 0 h 377"/>
              <a:gd name="T2" fmla="*/ 519 w 1038"/>
              <a:gd name="T3" fmla="*/ 377 h 377"/>
              <a:gd name="T4" fmla="*/ 0 w 1038"/>
              <a:gd name="T5" fmla="*/ 0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038" h="377">
                <a:moveTo>
                  <a:pt x="1038" y="0"/>
                </a:moveTo>
                <a:cubicBezTo>
                  <a:pt x="967" y="218"/>
                  <a:pt x="761" y="377"/>
                  <a:pt x="519" y="377"/>
                </a:cubicBezTo>
                <a:cubicBezTo>
                  <a:pt x="277" y="377"/>
                  <a:pt x="71" y="218"/>
                  <a:pt x="0" y="0"/>
                </a:cubicBezTo>
              </a:path>
            </a:pathLst>
          </a:custGeom>
          <a:noFill/>
          <a:ln w="30163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92ED5CA-579E-4C19-B923-0C30BCD8A393}"/>
              </a:ext>
            </a:extLst>
          </p:cNvPr>
          <p:cNvGrpSpPr/>
          <p:nvPr/>
        </p:nvGrpSpPr>
        <p:grpSpPr>
          <a:xfrm>
            <a:off x="4506015" y="684247"/>
            <a:ext cx="3234572" cy="3234572"/>
            <a:chOff x="2833686" y="1488241"/>
            <a:chExt cx="3179010" cy="3179010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A0A88188-126D-4BC7-976A-007B8EFCF65B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5881508F-5FB9-4A20-B41F-8B4C9FFF274B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71DF0E29-B4B6-4EBA-94F7-99B29F26DBFC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D3498BF0-D449-4FCA-8E33-9ABF14CA8F07}"/>
                </a:ext>
              </a:extLst>
            </p:cNvPr>
            <p:cNvSpPr/>
            <p:nvPr/>
          </p:nvSpPr>
          <p:spPr>
            <a:xfrm>
              <a:off x="3011891" y="1666446"/>
              <a:ext cx="2822600" cy="282260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485609B-504A-4E71-BF97-282AEDDC6BE4}"/>
              </a:ext>
            </a:extLst>
          </p:cNvPr>
          <p:cNvGrpSpPr/>
          <p:nvPr/>
        </p:nvGrpSpPr>
        <p:grpSpPr>
          <a:xfrm>
            <a:off x="2406678" y="2716213"/>
            <a:ext cx="1290865" cy="1290865"/>
            <a:chOff x="2833686" y="1488241"/>
            <a:chExt cx="3179010" cy="317901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15C81A56-E6F0-4D0F-8071-1AB45DF6610B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202A7C2D-4BBF-4A80-8959-CD9EFC722C88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07167E1C-9CBF-45F0-922A-D34FA472C9B5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C06EAD4E-90EB-4575-B79F-86F35BDF72A9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dirty="0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BB59035-5582-49E9-A199-17834BC01E09}"/>
              </a:ext>
            </a:extLst>
          </p:cNvPr>
          <p:cNvGrpSpPr/>
          <p:nvPr/>
        </p:nvGrpSpPr>
        <p:grpSpPr>
          <a:xfrm>
            <a:off x="3588005" y="4298606"/>
            <a:ext cx="1290865" cy="1290865"/>
            <a:chOff x="2833686" y="1488241"/>
            <a:chExt cx="3179010" cy="3179010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8E8131E5-CB04-4826-BB34-471D95DF073E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C40960B1-7DFE-4DA3-BC49-97991C9D3E03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6F35DEB8-5E23-4EE0-B42E-62D07758C9C3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BAF95CFF-E5D8-476C-9D87-344D7707DA09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AF40822-11CE-467C-BEDE-4FC0BDCCFCFB}"/>
              </a:ext>
            </a:extLst>
          </p:cNvPr>
          <p:cNvGrpSpPr/>
          <p:nvPr/>
        </p:nvGrpSpPr>
        <p:grpSpPr>
          <a:xfrm>
            <a:off x="5446486" y="4913085"/>
            <a:ext cx="1290865" cy="1290865"/>
            <a:chOff x="2833686" y="1488241"/>
            <a:chExt cx="3179010" cy="3179010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FDE27D62-AA0E-4BA2-AE56-27DB56D52708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B70A2E80-AE51-48A0-99C4-3E81A9C1B93E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24430A27-C282-477B-BD90-10B8044D391F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B2D6FBB-D1AC-4FB0-84BC-17B4CDDC2F52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1D02B6E-2687-4600-89CD-8699E3D9CB8D}"/>
              </a:ext>
            </a:extLst>
          </p:cNvPr>
          <p:cNvGrpSpPr/>
          <p:nvPr/>
        </p:nvGrpSpPr>
        <p:grpSpPr>
          <a:xfrm>
            <a:off x="7343040" y="4298606"/>
            <a:ext cx="1290865" cy="1290865"/>
            <a:chOff x="2833686" y="1488241"/>
            <a:chExt cx="3179010" cy="3179010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53912ABB-8CE5-4456-AF7B-953EEAF0CB45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F345E1FB-80CA-465E-8D60-1A242E1327D6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1F528B5C-7089-4D50-859E-BE1A038F859A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761358B3-F766-4363-80F9-2630CCA11B9F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117270F-7E04-4F3B-BECB-9107A172DCD1}"/>
              </a:ext>
            </a:extLst>
          </p:cNvPr>
          <p:cNvGrpSpPr/>
          <p:nvPr/>
        </p:nvGrpSpPr>
        <p:grpSpPr>
          <a:xfrm>
            <a:off x="8549059" y="2449172"/>
            <a:ext cx="1290865" cy="1290865"/>
            <a:chOff x="2833686" y="1488241"/>
            <a:chExt cx="3179010" cy="3179010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E414179D-3ABA-4269-9ADA-E856F684F4CF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67CFA1F9-D4B4-40E0-9CC5-75A681748D04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C4AFE793-BD07-421D-879E-2BE7CC0FC41C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EA0477A7-50FB-4DB4-9722-BFF6F3A2AE61}"/>
                </a:ext>
              </a:extLst>
            </p:cNvPr>
            <p:cNvSpPr/>
            <p:nvPr/>
          </p:nvSpPr>
          <p:spPr>
            <a:xfrm>
              <a:off x="3105925" y="1758000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dirty="0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AF950A6A-5264-46E9-B18C-A02E1B2D85D6}"/>
              </a:ext>
            </a:extLst>
          </p:cNvPr>
          <p:cNvGrpSpPr/>
          <p:nvPr/>
        </p:nvGrpSpPr>
        <p:grpSpPr>
          <a:xfrm>
            <a:off x="3956360" y="2848030"/>
            <a:ext cx="333438" cy="333438"/>
            <a:chOff x="3022909" y="1433567"/>
            <a:chExt cx="367991" cy="367991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1D1327A8-496B-4EE7-9863-00AE6542F2B5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322E9C41-9A76-405F-BE6F-57644F1C758A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9CE1CFB-8C41-4724-B31A-13F4EA0961A5}"/>
              </a:ext>
            </a:extLst>
          </p:cNvPr>
          <p:cNvGrpSpPr/>
          <p:nvPr/>
        </p:nvGrpSpPr>
        <p:grpSpPr>
          <a:xfrm>
            <a:off x="4710875" y="3875850"/>
            <a:ext cx="333438" cy="333438"/>
            <a:chOff x="3022909" y="1433567"/>
            <a:chExt cx="367991" cy="36799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699A3756-8DEF-4F72-8112-497FAAEB4626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80A7BA6E-DA65-415B-94CA-946CEA3A5A82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374AE9C9-EFAA-4002-8897-ACCB71DEAF50}"/>
              </a:ext>
            </a:extLst>
          </p:cNvPr>
          <p:cNvGrpSpPr/>
          <p:nvPr/>
        </p:nvGrpSpPr>
        <p:grpSpPr>
          <a:xfrm>
            <a:off x="5925199" y="4281370"/>
            <a:ext cx="333438" cy="333438"/>
            <a:chOff x="3022909" y="1433567"/>
            <a:chExt cx="367991" cy="367991"/>
          </a:xfrm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B75DFBA2-A2F8-4E9D-A3D4-056F0B75E9F4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65C48F90-7F7E-48B8-9AE9-0ABADE6CDDB8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F1CF3D50-4BA8-4AA8-9E72-31D70A9D63C9}"/>
              </a:ext>
            </a:extLst>
          </p:cNvPr>
          <p:cNvGrpSpPr/>
          <p:nvPr/>
        </p:nvGrpSpPr>
        <p:grpSpPr>
          <a:xfrm>
            <a:off x="7149275" y="3875850"/>
            <a:ext cx="333438" cy="333438"/>
            <a:chOff x="3022909" y="1433567"/>
            <a:chExt cx="367991" cy="367991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FC9DA2FD-6484-40DD-B0E2-126119B6C64A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B5EE9BF5-3CB2-4741-9D2F-72220887DC4B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13782E29-F940-4DDA-8570-11A0D4FA3015}"/>
              </a:ext>
            </a:extLst>
          </p:cNvPr>
          <p:cNvGrpSpPr/>
          <p:nvPr/>
        </p:nvGrpSpPr>
        <p:grpSpPr>
          <a:xfrm>
            <a:off x="7906060" y="2848030"/>
            <a:ext cx="333438" cy="333438"/>
            <a:chOff x="3022909" y="1433567"/>
            <a:chExt cx="367991" cy="367991"/>
          </a:xfrm>
        </p:grpSpPr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8B47AD01-42F4-4EDD-B471-9F08DCC431DA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50DEFA79-2638-4CFD-9D75-F2C0F5ABCB87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D260211-A7D0-4876-91A5-DB272FFF0162}"/>
              </a:ext>
            </a:extLst>
          </p:cNvPr>
          <p:cNvGrpSpPr/>
          <p:nvPr/>
        </p:nvGrpSpPr>
        <p:grpSpPr>
          <a:xfrm>
            <a:off x="5471793" y="1998662"/>
            <a:ext cx="1362554" cy="610017"/>
            <a:chOff x="5471793" y="1998662"/>
            <a:chExt cx="1362554" cy="610017"/>
          </a:xfrm>
        </p:grpSpPr>
        <p:sp>
          <p:nvSpPr>
            <p:cNvPr id="8" name="Rectangle 6">
              <a:extLst>
                <a:ext uri="{FF2B5EF4-FFF2-40B4-BE49-F238E27FC236}">
                  <a16:creationId xmlns:a16="http://schemas.microsoft.com/office/drawing/2014/main" id="{A6BA5152-D75B-4363-99D8-83B823CD4B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17207" y="1998662"/>
              <a:ext cx="670056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ru-UA" sz="2200" b="1" i="0" u="none" strike="noStrike" cap="none" normalizeH="0" baseline="0" dirty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Data</a:t>
              </a:r>
              <a:endParaRPr kumimoji="0" lang="ru-UA" altLang="ru-UA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9" name="Rectangle 7">
              <a:extLst>
                <a:ext uri="{FF2B5EF4-FFF2-40B4-BE49-F238E27FC236}">
                  <a16:creationId xmlns:a16="http://schemas.microsoft.com/office/drawing/2014/main" id="{D1508D74-DD78-41A2-93D0-5B676C359F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1793" y="2270125"/>
              <a:ext cx="1362554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/>
              <a:r>
                <a:rPr lang="en-US" altLang="ru-UA" sz="2200" b="1" dirty="0">
                  <a:solidFill>
                    <a:schemeClr val="accent1"/>
                  </a:solidFill>
                  <a:latin typeface="Open Sans" panose="020B0606030504020204" pitchFamily="34" charset="0"/>
                </a:rPr>
                <a:t> Analytics</a:t>
              </a:r>
              <a:endParaRPr lang="ru-UA" altLang="ru-UA" sz="2200" b="1" dirty="0">
                <a:solidFill>
                  <a:schemeClr val="accent1"/>
                </a:solidFill>
                <a:latin typeface="Open Sans" panose="020B0606030504020204" pitchFamily="34" charset="0"/>
              </a:endParaRPr>
            </a:p>
          </p:txBody>
        </p:sp>
      </p:grpSp>
      <p:sp>
        <p:nvSpPr>
          <p:cNvPr id="73" name="Clock">
            <a:extLst>
              <a:ext uri="{FF2B5EF4-FFF2-40B4-BE49-F238E27FC236}">
                <a16:creationId xmlns:a16="http://schemas.microsoft.com/office/drawing/2014/main" id="{F2216753-DC56-48DF-8A8E-F558D1BFEE89}"/>
              </a:ext>
            </a:extLst>
          </p:cNvPr>
          <p:cNvSpPr>
            <a:spLocks noEditPoints="1"/>
          </p:cNvSpPr>
          <p:nvPr/>
        </p:nvSpPr>
        <p:spPr bwMode="auto">
          <a:xfrm>
            <a:off x="2875056" y="3188892"/>
            <a:ext cx="401246" cy="410079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 dirty="0"/>
          </a:p>
        </p:txBody>
      </p:sp>
      <p:sp>
        <p:nvSpPr>
          <p:cNvPr id="75" name="Briefcase">
            <a:extLst>
              <a:ext uri="{FF2B5EF4-FFF2-40B4-BE49-F238E27FC236}">
                <a16:creationId xmlns:a16="http://schemas.microsoft.com/office/drawing/2014/main" id="{F181BD39-C236-4EF8-8D65-D9034A04F664}"/>
              </a:ext>
            </a:extLst>
          </p:cNvPr>
          <p:cNvSpPr>
            <a:spLocks noEditPoints="1"/>
          </p:cNvSpPr>
          <p:nvPr/>
        </p:nvSpPr>
        <p:spPr bwMode="auto">
          <a:xfrm>
            <a:off x="4053451" y="4772054"/>
            <a:ext cx="410078" cy="357084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7" name="Lightbulb">
            <a:extLst>
              <a:ext uri="{FF2B5EF4-FFF2-40B4-BE49-F238E27FC236}">
                <a16:creationId xmlns:a16="http://schemas.microsoft.com/office/drawing/2014/main" id="{EE3ED8EB-F39B-4870-82E2-A3A3FC922AE4}"/>
              </a:ext>
            </a:extLst>
          </p:cNvPr>
          <p:cNvSpPr>
            <a:spLocks noEditPoints="1"/>
          </p:cNvSpPr>
          <p:nvPr/>
        </p:nvSpPr>
        <p:spPr bwMode="auto">
          <a:xfrm>
            <a:off x="7862094" y="4735485"/>
            <a:ext cx="321828" cy="436121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9" name="Human">
            <a:extLst>
              <a:ext uri="{FF2B5EF4-FFF2-40B4-BE49-F238E27FC236}">
                <a16:creationId xmlns:a16="http://schemas.microsoft.com/office/drawing/2014/main" id="{1D9CA2F4-97B4-4C39-BA12-D68ED2D6AB7D}"/>
              </a:ext>
            </a:extLst>
          </p:cNvPr>
          <p:cNvSpPr>
            <a:spLocks noEditPoints="1"/>
          </p:cNvSpPr>
          <p:nvPr/>
        </p:nvSpPr>
        <p:spPr bwMode="auto">
          <a:xfrm>
            <a:off x="5959913" y="5375773"/>
            <a:ext cx="323182" cy="356088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4290101-E3E3-4FC6-9F36-1698A3B46BC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78" b="89778" l="0" r="95111">
                        <a14:foregroundMark x1="64444" y1="42667" x2="64444" y2="42667"/>
                        <a14:foregroundMark x1="41778" y1="50667" x2="41778" y2="50667"/>
                        <a14:foregroundMark x1="54222" y1="76000" x2="54222" y2="76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27178" y="2716213"/>
            <a:ext cx="734625" cy="7346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6DEF0A-3829-431C-B84E-9F82A1A1F18B}"/>
              </a:ext>
            </a:extLst>
          </p:cNvPr>
          <p:cNvSpPr txBox="1"/>
          <p:nvPr/>
        </p:nvSpPr>
        <p:spPr>
          <a:xfrm>
            <a:off x="381016" y="336957"/>
            <a:ext cx="2434380" cy="1996893"/>
          </a:xfrm>
          <a:custGeom>
            <a:avLst/>
            <a:gdLst>
              <a:gd name="connsiteX0" fmla="*/ 0 w 3325389"/>
              <a:gd name="connsiteY0" fmla="*/ 0 h 1692771"/>
              <a:gd name="connsiteX1" fmla="*/ 3325389 w 3325389"/>
              <a:gd name="connsiteY1" fmla="*/ 0 h 1692771"/>
              <a:gd name="connsiteX2" fmla="*/ 3325389 w 3325389"/>
              <a:gd name="connsiteY2" fmla="*/ 1692771 h 1692771"/>
              <a:gd name="connsiteX3" fmla="*/ 0 w 3325389"/>
              <a:gd name="connsiteY3" fmla="*/ 1692771 h 1692771"/>
              <a:gd name="connsiteX4" fmla="*/ 0 w 3325389"/>
              <a:gd name="connsiteY4" fmla="*/ 0 h 1692771"/>
              <a:gd name="connsiteX0" fmla="*/ 166254 w 3491643"/>
              <a:gd name="connsiteY0" fmla="*/ 0 h 5655171"/>
              <a:gd name="connsiteX1" fmla="*/ 3491643 w 3491643"/>
              <a:gd name="connsiteY1" fmla="*/ 0 h 5655171"/>
              <a:gd name="connsiteX2" fmla="*/ 3491643 w 3491643"/>
              <a:gd name="connsiteY2" fmla="*/ 1692771 h 5655171"/>
              <a:gd name="connsiteX3" fmla="*/ 0 w 3491643"/>
              <a:gd name="connsiteY3" fmla="*/ 5655171 h 5655171"/>
              <a:gd name="connsiteX4" fmla="*/ 166254 w 3491643"/>
              <a:gd name="connsiteY4" fmla="*/ 0 h 5655171"/>
              <a:gd name="connsiteX0" fmla="*/ 166254 w 3491643"/>
              <a:gd name="connsiteY0" fmla="*/ 0 h 5655171"/>
              <a:gd name="connsiteX1" fmla="*/ 3491643 w 3491643"/>
              <a:gd name="connsiteY1" fmla="*/ 0 h 5655171"/>
              <a:gd name="connsiteX2" fmla="*/ 1801388 w 3491643"/>
              <a:gd name="connsiteY2" fmla="*/ 3195989 h 5655171"/>
              <a:gd name="connsiteX3" fmla="*/ 0 w 3491643"/>
              <a:gd name="connsiteY3" fmla="*/ 5655171 h 5655171"/>
              <a:gd name="connsiteX4" fmla="*/ 166254 w 3491643"/>
              <a:gd name="connsiteY4" fmla="*/ 0 h 5655171"/>
              <a:gd name="connsiteX0" fmla="*/ 166254 w 3491643"/>
              <a:gd name="connsiteY0" fmla="*/ 0 h 5655171"/>
              <a:gd name="connsiteX1" fmla="*/ 3491643 w 3491643"/>
              <a:gd name="connsiteY1" fmla="*/ 0 h 5655171"/>
              <a:gd name="connsiteX2" fmla="*/ 1801388 w 3491643"/>
              <a:gd name="connsiteY2" fmla="*/ 3195989 h 5655171"/>
              <a:gd name="connsiteX3" fmla="*/ 0 w 3491643"/>
              <a:gd name="connsiteY3" fmla="*/ 5655171 h 5655171"/>
              <a:gd name="connsiteX4" fmla="*/ 166254 w 3491643"/>
              <a:gd name="connsiteY4" fmla="*/ 0 h 5655171"/>
              <a:gd name="connsiteX0" fmla="*/ 166254 w 2686606"/>
              <a:gd name="connsiteY0" fmla="*/ 6927 h 5662098"/>
              <a:gd name="connsiteX1" fmla="*/ 1794461 w 2686606"/>
              <a:gd name="connsiteY1" fmla="*/ 0 h 5662098"/>
              <a:gd name="connsiteX2" fmla="*/ 1801388 w 2686606"/>
              <a:gd name="connsiteY2" fmla="*/ 3202916 h 5662098"/>
              <a:gd name="connsiteX3" fmla="*/ 0 w 2686606"/>
              <a:gd name="connsiteY3" fmla="*/ 5662098 h 5662098"/>
              <a:gd name="connsiteX4" fmla="*/ 166254 w 2686606"/>
              <a:gd name="connsiteY4" fmla="*/ 6927 h 5662098"/>
              <a:gd name="connsiteX0" fmla="*/ 166254 w 3301383"/>
              <a:gd name="connsiteY0" fmla="*/ 6927 h 9910654"/>
              <a:gd name="connsiteX1" fmla="*/ 1794461 w 3301383"/>
              <a:gd name="connsiteY1" fmla="*/ 0 h 9910654"/>
              <a:gd name="connsiteX2" fmla="*/ 2514897 w 3301383"/>
              <a:gd name="connsiteY2" fmla="*/ 9151125 h 9910654"/>
              <a:gd name="connsiteX3" fmla="*/ 0 w 3301383"/>
              <a:gd name="connsiteY3" fmla="*/ 5662098 h 9910654"/>
              <a:gd name="connsiteX4" fmla="*/ 166254 w 3301383"/>
              <a:gd name="connsiteY4" fmla="*/ 6927 h 9910654"/>
              <a:gd name="connsiteX0" fmla="*/ 62345 w 3210490"/>
              <a:gd name="connsiteY0" fmla="*/ 6927 h 10537962"/>
              <a:gd name="connsiteX1" fmla="*/ 1690552 w 3210490"/>
              <a:gd name="connsiteY1" fmla="*/ 0 h 10537962"/>
              <a:gd name="connsiteX2" fmla="*/ 2410988 w 3210490"/>
              <a:gd name="connsiteY2" fmla="*/ 9151125 h 10537962"/>
              <a:gd name="connsiteX3" fmla="*/ 0 w 3210490"/>
              <a:gd name="connsiteY3" fmla="*/ 9899018 h 10537962"/>
              <a:gd name="connsiteX4" fmla="*/ 62345 w 3210490"/>
              <a:gd name="connsiteY4" fmla="*/ 6927 h 10537962"/>
              <a:gd name="connsiteX0" fmla="*/ 62345 w 3210490"/>
              <a:gd name="connsiteY0" fmla="*/ 0 h 10531035"/>
              <a:gd name="connsiteX1" fmla="*/ 1981498 w 3210490"/>
              <a:gd name="connsiteY1" fmla="*/ 75687 h 10531035"/>
              <a:gd name="connsiteX2" fmla="*/ 2410988 w 3210490"/>
              <a:gd name="connsiteY2" fmla="*/ 9144198 h 10531035"/>
              <a:gd name="connsiteX3" fmla="*/ 0 w 3210490"/>
              <a:gd name="connsiteY3" fmla="*/ 9892091 h 10531035"/>
              <a:gd name="connsiteX4" fmla="*/ 62345 w 3210490"/>
              <a:gd name="connsiteY4" fmla="*/ 0 h 10531035"/>
              <a:gd name="connsiteX0" fmla="*/ 62345 w 3210490"/>
              <a:gd name="connsiteY0" fmla="*/ 0 h 10531035"/>
              <a:gd name="connsiteX1" fmla="*/ 1981498 w 3210490"/>
              <a:gd name="connsiteY1" fmla="*/ 75687 h 10531035"/>
              <a:gd name="connsiteX2" fmla="*/ 2410988 w 3210490"/>
              <a:gd name="connsiteY2" fmla="*/ 9144198 h 10531035"/>
              <a:gd name="connsiteX3" fmla="*/ 0 w 3210490"/>
              <a:gd name="connsiteY3" fmla="*/ 9892091 h 10531035"/>
              <a:gd name="connsiteX4" fmla="*/ 62345 w 3210490"/>
              <a:gd name="connsiteY4" fmla="*/ 0 h 10531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10490" h="10531035">
                <a:moveTo>
                  <a:pt x="62345" y="0"/>
                </a:moveTo>
                <a:lnTo>
                  <a:pt x="1981498" y="75687"/>
                </a:lnTo>
                <a:cubicBezTo>
                  <a:pt x="1487352" y="5919202"/>
                  <a:pt x="2267825" y="6121361"/>
                  <a:pt x="2410988" y="9144198"/>
                </a:cubicBezTo>
                <a:cubicBezTo>
                  <a:pt x="4976288" y="12236070"/>
                  <a:pt x="600463" y="9072364"/>
                  <a:pt x="0" y="9892091"/>
                </a:cubicBezTo>
                <a:lnTo>
                  <a:pt x="62345" y="0"/>
                </a:lnTo>
                <a:close/>
              </a:path>
            </a:pathLst>
          </a:cu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accent1"/>
                </a:solidFill>
                <a:latin typeface="Open Sans" panose="020B0606030504020204" pitchFamily="34" charset="0"/>
              </a:rPr>
              <a:t>[non] </a:t>
            </a:r>
            <a:r>
              <a:rPr lang="en-US" sz="1400" dirty="0">
                <a:solidFill>
                  <a:schemeClr val="accent1"/>
                </a:solidFill>
                <a:latin typeface="Open Sans" panose="020B0606030504020204" pitchFamily="34" charset="0"/>
              </a:rPr>
              <a:t>someone who does precision guesswork based on unreliable data provided by those of questionable knowledge.</a:t>
            </a:r>
          </a:p>
        </p:txBody>
      </p:sp>
      <p:pic>
        <p:nvPicPr>
          <p:cNvPr id="5" name="what is DA?">
            <a:hlinkClick r:id="" action="ppaction://media"/>
            <a:extLst>
              <a:ext uri="{FF2B5EF4-FFF2-40B4-BE49-F238E27FC236}">
                <a16:creationId xmlns:a16="http://schemas.microsoft.com/office/drawing/2014/main" id="{A773EB5F-45CA-4E5E-B43C-11C83B0D12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62879" y="6094412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203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310"/>
    </mc:Choice>
    <mc:Fallback>
      <p:transition spd="slow" advTm="423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15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23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1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12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6" decel="100000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6" decel="100000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000"/>
                            </p:stCondLst>
                            <p:childTnLst>
                              <p:par>
                                <p:cTn id="8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2" dur="4340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8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0" grpId="0" animBg="1"/>
      <p:bldP spid="73" grpId="0" animBg="1"/>
      <p:bldP spid="75" grpId="0" animBg="1"/>
      <p:bldP spid="77" grpId="0" animBg="1"/>
      <p:bldP spid="7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64E9C6EB-BC67-4615-88B2-2E22CC854B79}"/>
              </a:ext>
            </a:extLst>
          </p:cNvPr>
          <p:cNvGrpSpPr/>
          <p:nvPr/>
        </p:nvGrpSpPr>
        <p:grpSpPr>
          <a:xfrm>
            <a:off x="3607095" y="960143"/>
            <a:ext cx="4998040" cy="4998040"/>
            <a:chOff x="3607095" y="960143"/>
            <a:chExt cx="4998040" cy="499804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6787F3D9-CA25-4576-9D22-BC791B1B1709}"/>
                </a:ext>
              </a:extLst>
            </p:cNvPr>
            <p:cNvSpPr/>
            <p:nvPr/>
          </p:nvSpPr>
          <p:spPr>
            <a:xfrm>
              <a:off x="3607095" y="960143"/>
              <a:ext cx="4998040" cy="499804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355600" dist="292100" dir="2700000" algn="tl" rotWithShape="0">
                <a:schemeClr val="tx1">
                  <a:alpha val="2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A1A0C9F3-E28E-481F-8EBE-4A1B8CA85A54}"/>
                </a:ext>
              </a:extLst>
            </p:cNvPr>
            <p:cNvSpPr/>
            <p:nvPr/>
          </p:nvSpPr>
          <p:spPr>
            <a:xfrm>
              <a:off x="3607095" y="960143"/>
              <a:ext cx="4998040" cy="499804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482600" dist="368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A308ED48-F001-4DB3-A2B6-33070B0E7D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2536" y="3888661"/>
            <a:ext cx="204030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r"/>
            <a:r>
              <a:rPr lang="en-US" altLang="ru-UA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Data Processing</a:t>
            </a:r>
            <a:endParaRPr kumimoji="0" lang="ru-UA" altLang="ru-UA" sz="16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10BB495-34A2-4065-9505-3328636097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572" y="1550183"/>
            <a:ext cx="155811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r"/>
            <a:r>
              <a:rPr lang="en-US" altLang="ru-UA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Data Mining</a:t>
            </a:r>
            <a:endParaRPr kumimoji="0" lang="ru-UA" altLang="ru-UA" sz="16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4C175E-BDA0-4F63-994E-BC6B49C213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96133" y="3917098"/>
            <a:ext cx="235596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lang="en-US" altLang="ru-UA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Data Visualization</a:t>
            </a:r>
            <a:endParaRPr kumimoji="0" lang="ru-UA" altLang="ru-UA" sz="16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CCCC372-460C-4A70-BB5C-60847A728D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50133" y="1546484"/>
            <a:ext cx="314186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lang="en-US" altLang="ru-UA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Reporting</a:t>
            </a:r>
            <a:endParaRPr kumimoji="0" lang="ru-UA" altLang="ru-UA" sz="16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F43D301-6257-4FAB-9965-E747459E3077}"/>
              </a:ext>
            </a:extLst>
          </p:cNvPr>
          <p:cNvGrpSpPr/>
          <p:nvPr/>
        </p:nvGrpSpPr>
        <p:grpSpPr>
          <a:xfrm>
            <a:off x="4052093" y="1382712"/>
            <a:ext cx="4087813" cy="4092575"/>
            <a:chOff x="4054475" y="1382713"/>
            <a:chExt cx="4087813" cy="4092575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A70F649C-78FA-43B7-9A57-375D7095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4475" y="1382713"/>
              <a:ext cx="2005013" cy="2008188"/>
            </a:xfrm>
            <a:custGeom>
              <a:avLst/>
              <a:gdLst>
                <a:gd name="T0" fmla="*/ 527 w 527"/>
                <a:gd name="T1" fmla="*/ 496 h 527"/>
                <a:gd name="T2" fmla="*/ 527 w 527"/>
                <a:gd name="T3" fmla="*/ 32 h 527"/>
                <a:gd name="T4" fmla="*/ 494 w 527"/>
                <a:gd name="T5" fmla="*/ 1 h 527"/>
                <a:gd name="T6" fmla="*/ 1 w 527"/>
                <a:gd name="T7" fmla="*/ 494 h 527"/>
                <a:gd name="T8" fmla="*/ 32 w 527"/>
                <a:gd name="T9" fmla="*/ 527 h 527"/>
                <a:gd name="T10" fmla="*/ 496 w 527"/>
                <a:gd name="T11" fmla="*/ 527 h 527"/>
                <a:gd name="T12" fmla="*/ 527 w 527"/>
                <a:gd name="T13" fmla="*/ 496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" h="527">
                  <a:moveTo>
                    <a:pt x="527" y="496"/>
                  </a:moveTo>
                  <a:cubicBezTo>
                    <a:pt x="527" y="32"/>
                    <a:pt x="527" y="32"/>
                    <a:pt x="527" y="32"/>
                  </a:cubicBezTo>
                  <a:cubicBezTo>
                    <a:pt x="527" y="14"/>
                    <a:pt x="512" y="0"/>
                    <a:pt x="494" y="1"/>
                  </a:cubicBezTo>
                  <a:cubicBezTo>
                    <a:pt x="231" y="22"/>
                    <a:pt x="22" y="231"/>
                    <a:pt x="1" y="494"/>
                  </a:cubicBezTo>
                  <a:cubicBezTo>
                    <a:pt x="0" y="512"/>
                    <a:pt x="14" y="527"/>
                    <a:pt x="32" y="527"/>
                  </a:cubicBezTo>
                  <a:cubicBezTo>
                    <a:pt x="496" y="527"/>
                    <a:pt x="496" y="527"/>
                    <a:pt x="496" y="527"/>
                  </a:cubicBezTo>
                  <a:cubicBezTo>
                    <a:pt x="513" y="527"/>
                    <a:pt x="527" y="513"/>
                    <a:pt x="527" y="49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dirty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1329FE3F-7B0C-4362-9F27-56FEC6E842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5688" y="1382713"/>
              <a:ext cx="2006600" cy="2008188"/>
            </a:xfrm>
            <a:custGeom>
              <a:avLst/>
              <a:gdLst>
                <a:gd name="T0" fmla="*/ 31 w 527"/>
                <a:gd name="T1" fmla="*/ 527 h 527"/>
                <a:gd name="T2" fmla="*/ 495 w 527"/>
                <a:gd name="T3" fmla="*/ 527 h 527"/>
                <a:gd name="T4" fmla="*/ 526 w 527"/>
                <a:gd name="T5" fmla="*/ 494 h 527"/>
                <a:gd name="T6" fmla="*/ 33 w 527"/>
                <a:gd name="T7" fmla="*/ 1 h 527"/>
                <a:gd name="T8" fmla="*/ 0 w 527"/>
                <a:gd name="T9" fmla="*/ 32 h 527"/>
                <a:gd name="T10" fmla="*/ 0 w 527"/>
                <a:gd name="T11" fmla="*/ 496 h 527"/>
                <a:gd name="T12" fmla="*/ 31 w 527"/>
                <a:gd name="T13" fmla="*/ 527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" h="527">
                  <a:moveTo>
                    <a:pt x="31" y="527"/>
                  </a:moveTo>
                  <a:cubicBezTo>
                    <a:pt x="495" y="527"/>
                    <a:pt x="495" y="527"/>
                    <a:pt x="495" y="527"/>
                  </a:cubicBezTo>
                  <a:cubicBezTo>
                    <a:pt x="513" y="527"/>
                    <a:pt x="527" y="512"/>
                    <a:pt x="526" y="494"/>
                  </a:cubicBezTo>
                  <a:cubicBezTo>
                    <a:pt x="505" y="231"/>
                    <a:pt x="296" y="22"/>
                    <a:pt x="33" y="1"/>
                  </a:cubicBezTo>
                  <a:cubicBezTo>
                    <a:pt x="15" y="0"/>
                    <a:pt x="0" y="14"/>
                    <a:pt x="0" y="32"/>
                  </a:cubicBezTo>
                  <a:cubicBezTo>
                    <a:pt x="0" y="496"/>
                    <a:pt x="0" y="496"/>
                    <a:pt x="0" y="496"/>
                  </a:cubicBezTo>
                  <a:cubicBezTo>
                    <a:pt x="0" y="513"/>
                    <a:pt x="14" y="527"/>
                    <a:pt x="31" y="5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D890D98-D642-4B81-A419-2EA4773CD0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5688" y="3467100"/>
              <a:ext cx="2006600" cy="2008188"/>
            </a:xfrm>
            <a:custGeom>
              <a:avLst/>
              <a:gdLst>
                <a:gd name="T0" fmla="*/ 0 w 527"/>
                <a:gd name="T1" fmla="*/ 31 h 527"/>
                <a:gd name="T2" fmla="*/ 0 w 527"/>
                <a:gd name="T3" fmla="*/ 495 h 527"/>
                <a:gd name="T4" fmla="*/ 33 w 527"/>
                <a:gd name="T5" fmla="*/ 526 h 527"/>
                <a:gd name="T6" fmla="*/ 526 w 527"/>
                <a:gd name="T7" fmla="*/ 33 h 527"/>
                <a:gd name="T8" fmla="*/ 495 w 527"/>
                <a:gd name="T9" fmla="*/ 0 h 527"/>
                <a:gd name="T10" fmla="*/ 31 w 527"/>
                <a:gd name="T11" fmla="*/ 0 h 527"/>
                <a:gd name="T12" fmla="*/ 0 w 527"/>
                <a:gd name="T13" fmla="*/ 31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" h="527">
                  <a:moveTo>
                    <a:pt x="0" y="31"/>
                  </a:moveTo>
                  <a:cubicBezTo>
                    <a:pt x="0" y="495"/>
                    <a:pt x="0" y="495"/>
                    <a:pt x="0" y="495"/>
                  </a:cubicBezTo>
                  <a:cubicBezTo>
                    <a:pt x="0" y="513"/>
                    <a:pt x="15" y="527"/>
                    <a:pt x="33" y="526"/>
                  </a:cubicBezTo>
                  <a:cubicBezTo>
                    <a:pt x="296" y="505"/>
                    <a:pt x="505" y="296"/>
                    <a:pt x="526" y="33"/>
                  </a:cubicBezTo>
                  <a:cubicBezTo>
                    <a:pt x="527" y="15"/>
                    <a:pt x="513" y="0"/>
                    <a:pt x="49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4" y="0"/>
                    <a:pt x="0" y="14"/>
                    <a:pt x="0" y="31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A676784-3FEE-4F2C-A33D-499363DA62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4475" y="3467100"/>
              <a:ext cx="2005013" cy="2008188"/>
            </a:xfrm>
            <a:custGeom>
              <a:avLst/>
              <a:gdLst>
                <a:gd name="T0" fmla="*/ 496 w 527"/>
                <a:gd name="T1" fmla="*/ 0 h 527"/>
                <a:gd name="T2" fmla="*/ 32 w 527"/>
                <a:gd name="T3" fmla="*/ 0 h 527"/>
                <a:gd name="T4" fmla="*/ 1 w 527"/>
                <a:gd name="T5" fmla="*/ 33 h 527"/>
                <a:gd name="T6" fmla="*/ 494 w 527"/>
                <a:gd name="T7" fmla="*/ 526 h 527"/>
                <a:gd name="T8" fmla="*/ 527 w 527"/>
                <a:gd name="T9" fmla="*/ 495 h 527"/>
                <a:gd name="T10" fmla="*/ 527 w 527"/>
                <a:gd name="T11" fmla="*/ 31 h 527"/>
                <a:gd name="T12" fmla="*/ 496 w 527"/>
                <a:gd name="T13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" h="527">
                  <a:moveTo>
                    <a:pt x="496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5"/>
                    <a:pt x="1" y="33"/>
                  </a:cubicBezTo>
                  <a:cubicBezTo>
                    <a:pt x="22" y="296"/>
                    <a:pt x="231" y="505"/>
                    <a:pt x="494" y="526"/>
                  </a:cubicBezTo>
                  <a:cubicBezTo>
                    <a:pt x="512" y="527"/>
                    <a:pt x="527" y="513"/>
                    <a:pt x="527" y="495"/>
                  </a:cubicBezTo>
                  <a:cubicBezTo>
                    <a:pt x="527" y="31"/>
                    <a:pt x="527" y="31"/>
                    <a:pt x="527" y="31"/>
                  </a:cubicBezTo>
                  <a:cubicBezTo>
                    <a:pt x="527" y="14"/>
                    <a:pt x="513" y="0"/>
                    <a:pt x="4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B39E317-D307-4ED8-A0C2-3184A30346AE}"/>
              </a:ext>
            </a:extLst>
          </p:cNvPr>
          <p:cNvGrpSpPr/>
          <p:nvPr/>
        </p:nvGrpSpPr>
        <p:grpSpPr>
          <a:xfrm>
            <a:off x="5287626" y="2621500"/>
            <a:ext cx="1601788" cy="1603375"/>
            <a:chOff x="5287963" y="2617788"/>
            <a:chExt cx="1601788" cy="1603375"/>
          </a:xfrm>
          <a:effectLst>
            <a:outerShdw blurRad="304800" dist="1397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3808F62-01A3-4489-A8CA-E237E5A15B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7963" y="2617788"/>
              <a:ext cx="1601788" cy="1603375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55D96D4-DFF6-48D3-AC12-CAC6E85FAB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1800" y="2841625"/>
              <a:ext cx="1377950" cy="1379538"/>
            </a:xfrm>
            <a:custGeom>
              <a:avLst/>
              <a:gdLst>
                <a:gd name="T0" fmla="*/ 298 w 362"/>
                <a:gd name="T1" fmla="*/ 0 h 362"/>
                <a:gd name="T2" fmla="*/ 358 w 362"/>
                <a:gd name="T3" fmla="*/ 147 h 362"/>
                <a:gd name="T4" fmla="*/ 147 w 362"/>
                <a:gd name="T5" fmla="*/ 358 h 362"/>
                <a:gd name="T6" fmla="*/ 0 w 362"/>
                <a:gd name="T7" fmla="*/ 298 h 362"/>
                <a:gd name="T8" fmla="*/ 151 w 362"/>
                <a:gd name="T9" fmla="*/ 362 h 362"/>
                <a:gd name="T10" fmla="*/ 362 w 362"/>
                <a:gd name="T11" fmla="*/ 151 h 362"/>
                <a:gd name="T12" fmla="*/ 298 w 362"/>
                <a:gd name="T13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2" h="362">
                  <a:moveTo>
                    <a:pt x="298" y="0"/>
                  </a:moveTo>
                  <a:cubicBezTo>
                    <a:pt x="335" y="38"/>
                    <a:pt x="358" y="90"/>
                    <a:pt x="358" y="147"/>
                  </a:cubicBezTo>
                  <a:cubicBezTo>
                    <a:pt x="358" y="263"/>
                    <a:pt x="263" y="358"/>
                    <a:pt x="147" y="358"/>
                  </a:cubicBezTo>
                  <a:cubicBezTo>
                    <a:pt x="90" y="358"/>
                    <a:pt x="38" y="335"/>
                    <a:pt x="0" y="298"/>
                  </a:cubicBezTo>
                  <a:cubicBezTo>
                    <a:pt x="39" y="337"/>
                    <a:pt x="92" y="362"/>
                    <a:pt x="151" y="362"/>
                  </a:cubicBezTo>
                  <a:cubicBezTo>
                    <a:pt x="268" y="362"/>
                    <a:pt x="362" y="268"/>
                    <a:pt x="362" y="151"/>
                  </a:cubicBezTo>
                  <a:cubicBezTo>
                    <a:pt x="362" y="92"/>
                    <a:pt x="337" y="39"/>
                    <a:pt x="298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042093E6-A4F2-41B4-B7A5-76FDE198F6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963" y="2617788"/>
              <a:ext cx="1377950" cy="1379538"/>
            </a:xfrm>
            <a:custGeom>
              <a:avLst/>
              <a:gdLst>
                <a:gd name="T0" fmla="*/ 4 w 362"/>
                <a:gd name="T1" fmla="*/ 215 h 362"/>
                <a:gd name="T2" fmla="*/ 215 w 362"/>
                <a:gd name="T3" fmla="*/ 4 h 362"/>
                <a:gd name="T4" fmla="*/ 362 w 362"/>
                <a:gd name="T5" fmla="*/ 64 h 362"/>
                <a:gd name="T6" fmla="*/ 210 w 362"/>
                <a:gd name="T7" fmla="*/ 0 h 362"/>
                <a:gd name="T8" fmla="*/ 0 w 362"/>
                <a:gd name="T9" fmla="*/ 210 h 362"/>
                <a:gd name="T10" fmla="*/ 64 w 362"/>
                <a:gd name="T11" fmla="*/ 362 h 362"/>
                <a:gd name="T12" fmla="*/ 4 w 362"/>
                <a:gd name="T13" fmla="*/ 215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2" h="362">
                  <a:moveTo>
                    <a:pt x="4" y="215"/>
                  </a:moveTo>
                  <a:cubicBezTo>
                    <a:pt x="4" y="99"/>
                    <a:pt x="99" y="4"/>
                    <a:pt x="215" y="4"/>
                  </a:cubicBezTo>
                  <a:cubicBezTo>
                    <a:pt x="272" y="4"/>
                    <a:pt x="324" y="27"/>
                    <a:pt x="362" y="64"/>
                  </a:cubicBezTo>
                  <a:cubicBezTo>
                    <a:pt x="323" y="24"/>
                    <a:pt x="270" y="0"/>
                    <a:pt x="210" y="0"/>
                  </a:cubicBezTo>
                  <a:cubicBezTo>
                    <a:pt x="94" y="0"/>
                    <a:pt x="0" y="94"/>
                    <a:pt x="0" y="210"/>
                  </a:cubicBezTo>
                  <a:cubicBezTo>
                    <a:pt x="0" y="270"/>
                    <a:pt x="24" y="323"/>
                    <a:pt x="64" y="362"/>
                  </a:cubicBezTo>
                  <a:cubicBezTo>
                    <a:pt x="27" y="324"/>
                    <a:pt x="4" y="272"/>
                    <a:pt x="4" y="2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5759222-DAE1-4CF8-94E6-8EE6927D498C}"/>
              </a:ext>
            </a:extLst>
          </p:cNvPr>
          <p:cNvGrpSpPr/>
          <p:nvPr/>
        </p:nvGrpSpPr>
        <p:grpSpPr>
          <a:xfrm>
            <a:off x="5524509" y="3227388"/>
            <a:ext cx="1221826" cy="384662"/>
            <a:chOff x="5524509" y="3227388"/>
            <a:chExt cx="1221826" cy="38466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1DD1174-4FB6-407D-ADD2-C03F7F68A5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24509" y="3242718"/>
              <a:ext cx="122182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ru-UA" sz="2400" b="1" i="0" u="none" strike="noStrike" cap="none" normalizeH="0" baseline="0" dirty="0">
                  <a:ln>
                    <a:noFill/>
                  </a:ln>
                  <a:solidFill>
                    <a:schemeClr val="accent1"/>
                  </a:solidFill>
                  <a:effectLst/>
                  <a:latin typeface="Montserrat SemiBold" panose="00000700000000000000" pitchFamily="50" charset="-52"/>
                </a:rPr>
                <a:t>Mission</a:t>
              </a:r>
              <a:endParaRPr kumimoji="0" lang="ru-UA" altLang="ru-UA" sz="24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66DA8FE-D07D-44FE-8DDC-43EEAA1D30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62999" y="3227388"/>
              <a:ext cx="65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UA" altLang="ru-UA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9732F741-7204-4294-9B88-A3B059023A12}"/>
              </a:ext>
            </a:extLst>
          </p:cNvPr>
          <p:cNvSpPr txBox="1"/>
          <p:nvPr/>
        </p:nvSpPr>
        <p:spPr>
          <a:xfrm>
            <a:off x="292231" y="1922899"/>
            <a:ext cx="30743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Collate available data</a:t>
            </a:r>
          </a:p>
          <a:p>
            <a:pPr algn="r"/>
            <a:r>
              <a:rPr lang="en-US" sz="14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Relevant to the project,</a:t>
            </a:r>
          </a:p>
          <a:p>
            <a:pPr algn="r"/>
            <a:r>
              <a:rPr lang="en-US" sz="14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Normalize it at desired granularity</a:t>
            </a:r>
            <a:endParaRPr lang="ru-RU" sz="14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D2F7F56-234F-4A00-84E1-8AC420944B70}"/>
              </a:ext>
            </a:extLst>
          </p:cNvPr>
          <p:cNvSpPr txBox="1"/>
          <p:nvPr/>
        </p:nvSpPr>
        <p:spPr>
          <a:xfrm>
            <a:off x="772998" y="4242327"/>
            <a:ext cx="24616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Cleaning data, transformations and feature engineering</a:t>
            </a:r>
            <a:endParaRPr lang="ru-RU" sz="14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A83CEC0-5DA7-4D99-8265-8666091FCC9C}"/>
              </a:ext>
            </a:extLst>
          </p:cNvPr>
          <p:cNvSpPr txBox="1"/>
          <p:nvPr/>
        </p:nvSpPr>
        <p:spPr>
          <a:xfrm>
            <a:off x="8964724" y="1919201"/>
            <a:ext cx="2587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Communicating key finding with the stakeholders</a:t>
            </a:r>
            <a:endParaRPr lang="ru-RU" sz="14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CBDE089-4C55-47BC-9A7A-AEB9568A6816}"/>
              </a:ext>
            </a:extLst>
          </p:cNvPr>
          <p:cNvSpPr txBox="1"/>
          <p:nvPr/>
        </p:nvSpPr>
        <p:spPr>
          <a:xfrm>
            <a:off x="9109392" y="4242327"/>
            <a:ext cx="21562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Create interactive charts &amp; dashboard for easier understanding of results</a:t>
            </a:r>
            <a:endParaRPr lang="ru-RU" sz="14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DA lifecycle">
            <a:hlinkClick r:id="" action="ppaction://media"/>
            <a:extLst>
              <a:ext uri="{FF2B5EF4-FFF2-40B4-BE49-F238E27FC236}">
                <a16:creationId xmlns:a16="http://schemas.microsoft.com/office/drawing/2014/main" id="{76AF0ACD-CBAE-4FCC-8A8A-02660E291A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2007" y="6207223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074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312"/>
    </mc:Choice>
    <mc:Fallback>
      <p:transition spd="slow" advTm="473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1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9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9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3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3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6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6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250"/>
                            </p:stCondLst>
                            <p:childTnLst>
                              <p:par>
                                <p:cTn id="5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8" dur="473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" grpId="0"/>
      <p:bldP spid="8" grpId="0"/>
      <p:bldP spid="9" grpId="0"/>
      <p:bldP spid="10" grpId="0"/>
      <p:bldP spid="46" grpId="0"/>
      <p:bldP spid="47" grpId="0"/>
      <p:bldP spid="48" grpId="0"/>
      <p:bldP spid="4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6">
            <a:extLst>
              <a:ext uri="{FF2B5EF4-FFF2-40B4-BE49-F238E27FC236}">
                <a16:creationId xmlns:a16="http://schemas.microsoft.com/office/drawing/2014/main" id="{29636DCF-3191-4FD2-BA55-692C4369DE82}"/>
              </a:ext>
            </a:extLst>
          </p:cNvPr>
          <p:cNvSpPr>
            <a:spLocks noChangeShapeType="1"/>
          </p:cNvSpPr>
          <p:nvPr/>
        </p:nvSpPr>
        <p:spPr bwMode="auto">
          <a:xfrm>
            <a:off x="4603886" y="1414103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" name="Line 7">
            <a:extLst>
              <a:ext uri="{FF2B5EF4-FFF2-40B4-BE49-F238E27FC236}">
                <a16:creationId xmlns:a16="http://schemas.microsoft.com/office/drawing/2014/main" id="{25113400-9F65-441F-BAE0-5CA1CE58EC95}"/>
              </a:ext>
            </a:extLst>
          </p:cNvPr>
          <p:cNvSpPr>
            <a:spLocks noChangeShapeType="1"/>
          </p:cNvSpPr>
          <p:nvPr/>
        </p:nvSpPr>
        <p:spPr bwMode="auto">
          <a:xfrm>
            <a:off x="4603886" y="1871303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8" name="Line 8">
            <a:extLst>
              <a:ext uri="{FF2B5EF4-FFF2-40B4-BE49-F238E27FC236}">
                <a16:creationId xmlns:a16="http://schemas.microsoft.com/office/drawing/2014/main" id="{A9920130-BBF4-4E53-ADD9-EC7B8737A1F7}"/>
              </a:ext>
            </a:extLst>
          </p:cNvPr>
          <p:cNvSpPr>
            <a:spLocks noChangeShapeType="1"/>
          </p:cNvSpPr>
          <p:nvPr/>
        </p:nvSpPr>
        <p:spPr bwMode="auto">
          <a:xfrm>
            <a:off x="4603886" y="2333266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9" name="Line 9">
            <a:extLst>
              <a:ext uri="{FF2B5EF4-FFF2-40B4-BE49-F238E27FC236}">
                <a16:creationId xmlns:a16="http://schemas.microsoft.com/office/drawing/2014/main" id="{23DCA99E-CC41-4C74-B6DB-1DEA7BF1D006}"/>
              </a:ext>
            </a:extLst>
          </p:cNvPr>
          <p:cNvSpPr>
            <a:spLocks noChangeShapeType="1"/>
          </p:cNvSpPr>
          <p:nvPr/>
        </p:nvSpPr>
        <p:spPr bwMode="auto">
          <a:xfrm>
            <a:off x="4603886" y="2793641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0" name="Line 10">
            <a:extLst>
              <a:ext uri="{FF2B5EF4-FFF2-40B4-BE49-F238E27FC236}">
                <a16:creationId xmlns:a16="http://schemas.microsoft.com/office/drawing/2014/main" id="{25D48406-DE37-4972-BF1C-6B103900EC56}"/>
              </a:ext>
            </a:extLst>
          </p:cNvPr>
          <p:cNvSpPr>
            <a:spLocks noChangeShapeType="1"/>
          </p:cNvSpPr>
          <p:nvPr/>
        </p:nvSpPr>
        <p:spPr bwMode="auto">
          <a:xfrm>
            <a:off x="4603886" y="3255603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1" name="Line 11">
            <a:extLst>
              <a:ext uri="{FF2B5EF4-FFF2-40B4-BE49-F238E27FC236}">
                <a16:creationId xmlns:a16="http://schemas.microsoft.com/office/drawing/2014/main" id="{90933231-800D-46EA-B3ED-5DF53C29777E}"/>
              </a:ext>
            </a:extLst>
          </p:cNvPr>
          <p:cNvSpPr>
            <a:spLocks noChangeShapeType="1"/>
          </p:cNvSpPr>
          <p:nvPr/>
        </p:nvSpPr>
        <p:spPr bwMode="auto">
          <a:xfrm>
            <a:off x="4603886" y="3715978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2" name="Line 12">
            <a:extLst>
              <a:ext uri="{FF2B5EF4-FFF2-40B4-BE49-F238E27FC236}">
                <a16:creationId xmlns:a16="http://schemas.microsoft.com/office/drawing/2014/main" id="{43B8FF8E-9523-4106-B68C-14E9FAA9632A}"/>
              </a:ext>
            </a:extLst>
          </p:cNvPr>
          <p:cNvSpPr>
            <a:spLocks noChangeShapeType="1"/>
          </p:cNvSpPr>
          <p:nvPr/>
        </p:nvSpPr>
        <p:spPr bwMode="auto">
          <a:xfrm>
            <a:off x="4603886" y="4173178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3" name="Line 13">
            <a:extLst>
              <a:ext uri="{FF2B5EF4-FFF2-40B4-BE49-F238E27FC236}">
                <a16:creationId xmlns:a16="http://schemas.microsoft.com/office/drawing/2014/main" id="{15C87FC3-7A80-425E-A5D8-F8EE72D75545}"/>
              </a:ext>
            </a:extLst>
          </p:cNvPr>
          <p:cNvSpPr>
            <a:spLocks noChangeShapeType="1"/>
          </p:cNvSpPr>
          <p:nvPr/>
        </p:nvSpPr>
        <p:spPr bwMode="auto">
          <a:xfrm>
            <a:off x="4603886" y="4633553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4" name="Line 14">
            <a:extLst>
              <a:ext uri="{FF2B5EF4-FFF2-40B4-BE49-F238E27FC236}">
                <a16:creationId xmlns:a16="http://schemas.microsoft.com/office/drawing/2014/main" id="{2EE74A0D-8A55-468F-871E-EC7097B75F87}"/>
              </a:ext>
            </a:extLst>
          </p:cNvPr>
          <p:cNvSpPr>
            <a:spLocks noChangeShapeType="1"/>
          </p:cNvSpPr>
          <p:nvPr/>
        </p:nvSpPr>
        <p:spPr bwMode="auto">
          <a:xfrm>
            <a:off x="4603886" y="5095516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5" name="Line 15">
            <a:extLst>
              <a:ext uri="{FF2B5EF4-FFF2-40B4-BE49-F238E27FC236}">
                <a16:creationId xmlns:a16="http://schemas.microsoft.com/office/drawing/2014/main" id="{06AA0EFF-792C-4F3F-834F-3769ED62B6B0}"/>
              </a:ext>
            </a:extLst>
          </p:cNvPr>
          <p:cNvSpPr>
            <a:spLocks noChangeShapeType="1"/>
          </p:cNvSpPr>
          <p:nvPr/>
        </p:nvSpPr>
        <p:spPr bwMode="auto">
          <a:xfrm>
            <a:off x="4603886" y="5552244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6" name="Line 16">
            <a:extLst>
              <a:ext uri="{FF2B5EF4-FFF2-40B4-BE49-F238E27FC236}">
                <a16:creationId xmlns:a16="http://schemas.microsoft.com/office/drawing/2014/main" id="{DA7DFACB-0082-4275-A937-0C92FA1DC8CB}"/>
              </a:ext>
            </a:extLst>
          </p:cNvPr>
          <p:cNvSpPr>
            <a:spLocks noChangeShapeType="1"/>
          </p:cNvSpPr>
          <p:nvPr/>
        </p:nvSpPr>
        <p:spPr bwMode="auto">
          <a:xfrm>
            <a:off x="4603886" y="6017853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B943224E-86E9-4654-850A-9D4AA7B1CEEC}"/>
              </a:ext>
            </a:extLst>
          </p:cNvPr>
          <p:cNvSpPr>
            <a:spLocks/>
          </p:cNvSpPr>
          <p:nvPr/>
        </p:nvSpPr>
        <p:spPr bwMode="auto">
          <a:xfrm>
            <a:off x="5116649" y="922267"/>
            <a:ext cx="544513" cy="5095586"/>
          </a:xfrm>
          <a:custGeom>
            <a:avLst/>
            <a:gdLst>
              <a:gd name="T0" fmla="*/ 71 w 143"/>
              <a:gd name="T1" fmla="*/ 1208 h 1208"/>
              <a:gd name="T2" fmla="*/ 71 w 143"/>
              <a:gd name="T3" fmla="*/ 1208 h 1208"/>
              <a:gd name="T4" fmla="*/ 0 w 143"/>
              <a:gd name="T5" fmla="*/ 1136 h 1208"/>
              <a:gd name="T6" fmla="*/ 0 w 143"/>
              <a:gd name="T7" fmla="*/ 71 h 1208"/>
              <a:gd name="T8" fmla="*/ 71 w 143"/>
              <a:gd name="T9" fmla="*/ 0 h 1208"/>
              <a:gd name="T10" fmla="*/ 71 w 143"/>
              <a:gd name="T11" fmla="*/ 0 h 1208"/>
              <a:gd name="T12" fmla="*/ 143 w 143"/>
              <a:gd name="T13" fmla="*/ 71 h 1208"/>
              <a:gd name="T14" fmla="*/ 143 w 143"/>
              <a:gd name="T15" fmla="*/ 1136 h 1208"/>
              <a:gd name="T16" fmla="*/ 71 w 143"/>
              <a:gd name="T17" fmla="*/ 1208 h 1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3" h="1208">
                <a:moveTo>
                  <a:pt x="71" y="1208"/>
                </a:moveTo>
                <a:cubicBezTo>
                  <a:pt x="71" y="1208"/>
                  <a:pt x="71" y="1208"/>
                  <a:pt x="71" y="1208"/>
                </a:cubicBezTo>
                <a:cubicBezTo>
                  <a:pt x="32" y="1208"/>
                  <a:pt x="0" y="1176"/>
                  <a:pt x="0" y="1136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31"/>
                  <a:pt x="32" y="0"/>
                  <a:pt x="71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111" y="0"/>
                  <a:pt x="143" y="31"/>
                  <a:pt x="143" y="71"/>
                </a:cubicBezTo>
                <a:cubicBezTo>
                  <a:pt x="143" y="1136"/>
                  <a:pt x="143" y="1136"/>
                  <a:pt x="143" y="1136"/>
                </a:cubicBezTo>
                <a:cubicBezTo>
                  <a:pt x="143" y="1176"/>
                  <a:pt x="111" y="1208"/>
                  <a:pt x="71" y="1208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23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63500" dist="508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6945DBEB-AAB3-4567-A320-F3DBE4957183}"/>
              </a:ext>
            </a:extLst>
          </p:cNvPr>
          <p:cNvSpPr>
            <a:spLocks/>
          </p:cNvSpPr>
          <p:nvPr/>
        </p:nvSpPr>
        <p:spPr bwMode="auto">
          <a:xfrm>
            <a:off x="5116649" y="3588977"/>
            <a:ext cx="544513" cy="2428875"/>
          </a:xfrm>
          <a:custGeom>
            <a:avLst/>
            <a:gdLst>
              <a:gd name="T0" fmla="*/ 71 w 143"/>
              <a:gd name="T1" fmla="*/ 685 h 685"/>
              <a:gd name="T2" fmla="*/ 0 w 143"/>
              <a:gd name="T3" fmla="*/ 613 h 685"/>
              <a:gd name="T4" fmla="*/ 0 w 143"/>
              <a:gd name="T5" fmla="*/ 71 h 685"/>
              <a:gd name="T6" fmla="*/ 71 w 143"/>
              <a:gd name="T7" fmla="*/ 0 h 685"/>
              <a:gd name="T8" fmla="*/ 143 w 143"/>
              <a:gd name="T9" fmla="*/ 71 h 685"/>
              <a:gd name="T10" fmla="*/ 143 w 143"/>
              <a:gd name="T11" fmla="*/ 613 h 685"/>
              <a:gd name="T12" fmla="*/ 71 w 143"/>
              <a:gd name="T13" fmla="*/ 685 h 6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3" h="685">
                <a:moveTo>
                  <a:pt x="71" y="685"/>
                </a:moveTo>
                <a:cubicBezTo>
                  <a:pt x="32" y="685"/>
                  <a:pt x="0" y="653"/>
                  <a:pt x="0" y="613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1" y="0"/>
                  <a:pt x="143" y="32"/>
                  <a:pt x="143" y="71"/>
                </a:cubicBezTo>
                <a:cubicBezTo>
                  <a:pt x="143" y="613"/>
                  <a:pt x="143" y="613"/>
                  <a:pt x="143" y="613"/>
                </a:cubicBezTo>
                <a:cubicBezTo>
                  <a:pt x="143" y="653"/>
                  <a:pt x="111" y="685"/>
                  <a:pt x="71" y="685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/>
              </a:gs>
              <a:gs pos="0">
                <a:schemeClr val="accent3"/>
              </a:gs>
            </a:gsLst>
            <a:lin ang="54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6A8A70DA-D241-494F-B5E0-51BEA9571C9B}"/>
              </a:ext>
            </a:extLst>
          </p:cNvPr>
          <p:cNvSpPr>
            <a:spLocks/>
          </p:cNvSpPr>
          <p:nvPr/>
        </p:nvSpPr>
        <p:spPr bwMode="auto">
          <a:xfrm>
            <a:off x="6373949" y="922267"/>
            <a:ext cx="539750" cy="5095586"/>
          </a:xfrm>
          <a:custGeom>
            <a:avLst/>
            <a:gdLst>
              <a:gd name="T0" fmla="*/ 71 w 142"/>
              <a:gd name="T1" fmla="*/ 1208 h 1208"/>
              <a:gd name="T2" fmla="*/ 71 w 142"/>
              <a:gd name="T3" fmla="*/ 1208 h 1208"/>
              <a:gd name="T4" fmla="*/ 0 w 142"/>
              <a:gd name="T5" fmla="*/ 1136 h 1208"/>
              <a:gd name="T6" fmla="*/ 0 w 142"/>
              <a:gd name="T7" fmla="*/ 71 h 1208"/>
              <a:gd name="T8" fmla="*/ 71 w 142"/>
              <a:gd name="T9" fmla="*/ 0 h 1208"/>
              <a:gd name="T10" fmla="*/ 71 w 142"/>
              <a:gd name="T11" fmla="*/ 0 h 1208"/>
              <a:gd name="T12" fmla="*/ 142 w 142"/>
              <a:gd name="T13" fmla="*/ 71 h 1208"/>
              <a:gd name="T14" fmla="*/ 142 w 142"/>
              <a:gd name="T15" fmla="*/ 1136 h 1208"/>
              <a:gd name="T16" fmla="*/ 71 w 142"/>
              <a:gd name="T17" fmla="*/ 1208 h 1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2" h="1208">
                <a:moveTo>
                  <a:pt x="71" y="1208"/>
                </a:moveTo>
                <a:cubicBezTo>
                  <a:pt x="71" y="1208"/>
                  <a:pt x="71" y="1208"/>
                  <a:pt x="71" y="1208"/>
                </a:cubicBezTo>
                <a:cubicBezTo>
                  <a:pt x="32" y="1208"/>
                  <a:pt x="0" y="1176"/>
                  <a:pt x="0" y="1136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31"/>
                  <a:pt x="32" y="0"/>
                  <a:pt x="71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111" y="0"/>
                  <a:pt x="142" y="31"/>
                  <a:pt x="142" y="71"/>
                </a:cubicBezTo>
                <a:cubicBezTo>
                  <a:pt x="142" y="1136"/>
                  <a:pt x="142" y="1136"/>
                  <a:pt x="142" y="1136"/>
                </a:cubicBezTo>
                <a:cubicBezTo>
                  <a:pt x="142" y="1176"/>
                  <a:pt x="111" y="1208"/>
                  <a:pt x="71" y="1208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23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63500" dist="508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D7E296A0-5F7F-47E7-B922-572C0863776E}"/>
              </a:ext>
            </a:extLst>
          </p:cNvPr>
          <p:cNvSpPr>
            <a:spLocks/>
          </p:cNvSpPr>
          <p:nvPr/>
        </p:nvSpPr>
        <p:spPr bwMode="auto">
          <a:xfrm>
            <a:off x="6373949" y="1871303"/>
            <a:ext cx="539750" cy="4146551"/>
          </a:xfrm>
          <a:custGeom>
            <a:avLst/>
            <a:gdLst>
              <a:gd name="T0" fmla="*/ 71 w 142"/>
              <a:gd name="T1" fmla="*/ 983 h 983"/>
              <a:gd name="T2" fmla="*/ 0 w 142"/>
              <a:gd name="T3" fmla="*/ 911 h 983"/>
              <a:gd name="T4" fmla="*/ 0 w 142"/>
              <a:gd name="T5" fmla="*/ 72 h 983"/>
              <a:gd name="T6" fmla="*/ 71 w 142"/>
              <a:gd name="T7" fmla="*/ 0 h 983"/>
              <a:gd name="T8" fmla="*/ 142 w 142"/>
              <a:gd name="T9" fmla="*/ 72 h 983"/>
              <a:gd name="T10" fmla="*/ 142 w 142"/>
              <a:gd name="T11" fmla="*/ 911 h 983"/>
              <a:gd name="T12" fmla="*/ 71 w 142"/>
              <a:gd name="T13" fmla="*/ 983 h 9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2" h="983">
                <a:moveTo>
                  <a:pt x="71" y="983"/>
                </a:moveTo>
                <a:cubicBezTo>
                  <a:pt x="32" y="983"/>
                  <a:pt x="0" y="951"/>
                  <a:pt x="0" y="911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32"/>
                  <a:pt x="32" y="0"/>
                  <a:pt x="71" y="0"/>
                </a:cubicBezTo>
                <a:cubicBezTo>
                  <a:pt x="111" y="0"/>
                  <a:pt x="142" y="32"/>
                  <a:pt x="142" y="72"/>
                </a:cubicBezTo>
                <a:cubicBezTo>
                  <a:pt x="142" y="911"/>
                  <a:pt x="142" y="911"/>
                  <a:pt x="142" y="911"/>
                </a:cubicBezTo>
                <a:cubicBezTo>
                  <a:pt x="142" y="951"/>
                  <a:pt x="111" y="983"/>
                  <a:pt x="71" y="983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/>
              </a:gs>
              <a:gs pos="0">
                <a:schemeClr val="accent3"/>
              </a:gs>
            </a:gsLst>
            <a:lin ang="54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39AA7037-E919-4068-BF85-3F80E74AC008}"/>
              </a:ext>
            </a:extLst>
          </p:cNvPr>
          <p:cNvSpPr>
            <a:spLocks/>
          </p:cNvSpPr>
          <p:nvPr/>
        </p:nvSpPr>
        <p:spPr bwMode="auto">
          <a:xfrm>
            <a:off x="7626486" y="922267"/>
            <a:ext cx="544513" cy="5095586"/>
          </a:xfrm>
          <a:custGeom>
            <a:avLst/>
            <a:gdLst>
              <a:gd name="T0" fmla="*/ 72 w 143"/>
              <a:gd name="T1" fmla="*/ 1208 h 1208"/>
              <a:gd name="T2" fmla="*/ 72 w 143"/>
              <a:gd name="T3" fmla="*/ 1208 h 1208"/>
              <a:gd name="T4" fmla="*/ 0 w 143"/>
              <a:gd name="T5" fmla="*/ 1136 h 1208"/>
              <a:gd name="T6" fmla="*/ 0 w 143"/>
              <a:gd name="T7" fmla="*/ 71 h 1208"/>
              <a:gd name="T8" fmla="*/ 72 w 143"/>
              <a:gd name="T9" fmla="*/ 0 h 1208"/>
              <a:gd name="T10" fmla="*/ 72 w 143"/>
              <a:gd name="T11" fmla="*/ 0 h 1208"/>
              <a:gd name="T12" fmla="*/ 143 w 143"/>
              <a:gd name="T13" fmla="*/ 71 h 1208"/>
              <a:gd name="T14" fmla="*/ 143 w 143"/>
              <a:gd name="T15" fmla="*/ 1136 h 1208"/>
              <a:gd name="T16" fmla="*/ 72 w 143"/>
              <a:gd name="T17" fmla="*/ 1208 h 1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3" h="1208">
                <a:moveTo>
                  <a:pt x="72" y="1208"/>
                </a:moveTo>
                <a:cubicBezTo>
                  <a:pt x="72" y="1208"/>
                  <a:pt x="72" y="1208"/>
                  <a:pt x="72" y="1208"/>
                </a:cubicBezTo>
                <a:cubicBezTo>
                  <a:pt x="32" y="1208"/>
                  <a:pt x="0" y="1176"/>
                  <a:pt x="0" y="1136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31"/>
                  <a:pt x="32" y="0"/>
                  <a:pt x="72" y="0"/>
                </a:cubicBezTo>
                <a:cubicBezTo>
                  <a:pt x="72" y="0"/>
                  <a:pt x="72" y="0"/>
                  <a:pt x="72" y="0"/>
                </a:cubicBezTo>
                <a:cubicBezTo>
                  <a:pt x="111" y="0"/>
                  <a:pt x="143" y="31"/>
                  <a:pt x="143" y="71"/>
                </a:cubicBezTo>
                <a:cubicBezTo>
                  <a:pt x="143" y="1136"/>
                  <a:pt x="143" y="1136"/>
                  <a:pt x="143" y="1136"/>
                </a:cubicBezTo>
                <a:cubicBezTo>
                  <a:pt x="143" y="1176"/>
                  <a:pt x="111" y="1208"/>
                  <a:pt x="72" y="1208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23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63500" dist="508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1E52144F-D579-4756-B62E-2F465E886E8D}"/>
              </a:ext>
            </a:extLst>
          </p:cNvPr>
          <p:cNvSpPr>
            <a:spLocks/>
          </p:cNvSpPr>
          <p:nvPr/>
        </p:nvSpPr>
        <p:spPr bwMode="auto">
          <a:xfrm>
            <a:off x="7626486" y="3842980"/>
            <a:ext cx="544513" cy="2174873"/>
          </a:xfrm>
          <a:custGeom>
            <a:avLst/>
            <a:gdLst>
              <a:gd name="T0" fmla="*/ 72 w 143"/>
              <a:gd name="T1" fmla="*/ 503 h 503"/>
              <a:gd name="T2" fmla="*/ 0 w 143"/>
              <a:gd name="T3" fmla="*/ 431 h 503"/>
              <a:gd name="T4" fmla="*/ 0 w 143"/>
              <a:gd name="T5" fmla="*/ 72 h 503"/>
              <a:gd name="T6" fmla="*/ 72 w 143"/>
              <a:gd name="T7" fmla="*/ 0 h 503"/>
              <a:gd name="T8" fmla="*/ 143 w 143"/>
              <a:gd name="T9" fmla="*/ 72 h 503"/>
              <a:gd name="T10" fmla="*/ 143 w 143"/>
              <a:gd name="T11" fmla="*/ 431 h 503"/>
              <a:gd name="T12" fmla="*/ 72 w 143"/>
              <a:gd name="T13" fmla="*/ 503 h 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3" h="503">
                <a:moveTo>
                  <a:pt x="72" y="503"/>
                </a:moveTo>
                <a:cubicBezTo>
                  <a:pt x="32" y="503"/>
                  <a:pt x="0" y="471"/>
                  <a:pt x="0" y="431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32"/>
                  <a:pt x="32" y="0"/>
                  <a:pt x="72" y="0"/>
                </a:cubicBezTo>
                <a:cubicBezTo>
                  <a:pt x="111" y="0"/>
                  <a:pt x="143" y="32"/>
                  <a:pt x="143" y="72"/>
                </a:cubicBezTo>
                <a:cubicBezTo>
                  <a:pt x="143" y="431"/>
                  <a:pt x="143" y="431"/>
                  <a:pt x="143" y="431"/>
                </a:cubicBezTo>
                <a:cubicBezTo>
                  <a:pt x="143" y="471"/>
                  <a:pt x="111" y="503"/>
                  <a:pt x="72" y="503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/>
              </a:gs>
              <a:gs pos="0">
                <a:schemeClr val="accent3"/>
              </a:gs>
            </a:gsLst>
            <a:lin ang="54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4ACB444D-A545-41D0-813E-94C147AF42C6}"/>
              </a:ext>
            </a:extLst>
          </p:cNvPr>
          <p:cNvSpPr>
            <a:spLocks/>
          </p:cNvSpPr>
          <p:nvPr/>
        </p:nvSpPr>
        <p:spPr bwMode="auto">
          <a:xfrm>
            <a:off x="8882199" y="922267"/>
            <a:ext cx="544513" cy="5095586"/>
          </a:xfrm>
          <a:custGeom>
            <a:avLst/>
            <a:gdLst>
              <a:gd name="T0" fmla="*/ 71 w 143"/>
              <a:gd name="T1" fmla="*/ 1208 h 1208"/>
              <a:gd name="T2" fmla="*/ 71 w 143"/>
              <a:gd name="T3" fmla="*/ 1208 h 1208"/>
              <a:gd name="T4" fmla="*/ 0 w 143"/>
              <a:gd name="T5" fmla="*/ 1136 h 1208"/>
              <a:gd name="T6" fmla="*/ 0 w 143"/>
              <a:gd name="T7" fmla="*/ 71 h 1208"/>
              <a:gd name="T8" fmla="*/ 71 w 143"/>
              <a:gd name="T9" fmla="*/ 0 h 1208"/>
              <a:gd name="T10" fmla="*/ 71 w 143"/>
              <a:gd name="T11" fmla="*/ 0 h 1208"/>
              <a:gd name="T12" fmla="*/ 143 w 143"/>
              <a:gd name="T13" fmla="*/ 71 h 1208"/>
              <a:gd name="T14" fmla="*/ 143 w 143"/>
              <a:gd name="T15" fmla="*/ 1136 h 1208"/>
              <a:gd name="T16" fmla="*/ 71 w 143"/>
              <a:gd name="T17" fmla="*/ 1208 h 1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3" h="1208">
                <a:moveTo>
                  <a:pt x="71" y="1208"/>
                </a:moveTo>
                <a:cubicBezTo>
                  <a:pt x="71" y="1208"/>
                  <a:pt x="71" y="1208"/>
                  <a:pt x="71" y="1208"/>
                </a:cubicBezTo>
                <a:cubicBezTo>
                  <a:pt x="32" y="1208"/>
                  <a:pt x="0" y="1176"/>
                  <a:pt x="0" y="1136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31"/>
                  <a:pt x="32" y="0"/>
                  <a:pt x="71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111" y="0"/>
                  <a:pt x="143" y="31"/>
                  <a:pt x="143" y="71"/>
                </a:cubicBezTo>
                <a:cubicBezTo>
                  <a:pt x="143" y="1136"/>
                  <a:pt x="143" y="1136"/>
                  <a:pt x="143" y="1136"/>
                </a:cubicBezTo>
                <a:cubicBezTo>
                  <a:pt x="143" y="1176"/>
                  <a:pt x="111" y="1208"/>
                  <a:pt x="71" y="1208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23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63500" dist="508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FAAA7608-6E66-4D42-9857-420A9088A158}"/>
              </a:ext>
            </a:extLst>
          </p:cNvPr>
          <p:cNvSpPr>
            <a:spLocks/>
          </p:cNvSpPr>
          <p:nvPr/>
        </p:nvSpPr>
        <p:spPr bwMode="auto">
          <a:xfrm>
            <a:off x="8882199" y="3999997"/>
            <a:ext cx="544513" cy="2017857"/>
          </a:xfrm>
          <a:custGeom>
            <a:avLst/>
            <a:gdLst>
              <a:gd name="T0" fmla="*/ 71 w 143"/>
              <a:gd name="T1" fmla="*/ 746 h 746"/>
              <a:gd name="T2" fmla="*/ 0 w 143"/>
              <a:gd name="T3" fmla="*/ 674 h 746"/>
              <a:gd name="T4" fmla="*/ 0 w 143"/>
              <a:gd name="T5" fmla="*/ 71 h 746"/>
              <a:gd name="T6" fmla="*/ 71 w 143"/>
              <a:gd name="T7" fmla="*/ 0 h 746"/>
              <a:gd name="T8" fmla="*/ 143 w 143"/>
              <a:gd name="T9" fmla="*/ 71 h 746"/>
              <a:gd name="T10" fmla="*/ 143 w 143"/>
              <a:gd name="T11" fmla="*/ 674 h 746"/>
              <a:gd name="T12" fmla="*/ 71 w 143"/>
              <a:gd name="T13" fmla="*/ 746 h 7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3" h="746">
                <a:moveTo>
                  <a:pt x="71" y="746"/>
                </a:moveTo>
                <a:cubicBezTo>
                  <a:pt x="32" y="746"/>
                  <a:pt x="0" y="714"/>
                  <a:pt x="0" y="674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1" y="0"/>
                  <a:pt x="143" y="32"/>
                  <a:pt x="143" y="71"/>
                </a:cubicBezTo>
                <a:cubicBezTo>
                  <a:pt x="143" y="674"/>
                  <a:pt x="143" y="674"/>
                  <a:pt x="143" y="674"/>
                </a:cubicBezTo>
                <a:cubicBezTo>
                  <a:pt x="143" y="714"/>
                  <a:pt x="111" y="746"/>
                  <a:pt x="71" y="746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/>
              </a:gs>
              <a:gs pos="0">
                <a:schemeClr val="accent3"/>
              </a:gs>
            </a:gsLst>
            <a:lin ang="54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5" name="Freeform 25">
            <a:extLst>
              <a:ext uri="{FF2B5EF4-FFF2-40B4-BE49-F238E27FC236}">
                <a16:creationId xmlns:a16="http://schemas.microsoft.com/office/drawing/2014/main" id="{AE9A899F-938E-4A7F-95A7-29D340B5AD24}"/>
              </a:ext>
            </a:extLst>
          </p:cNvPr>
          <p:cNvSpPr>
            <a:spLocks/>
          </p:cNvSpPr>
          <p:nvPr/>
        </p:nvSpPr>
        <p:spPr bwMode="auto">
          <a:xfrm>
            <a:off x="10139499" y="922267"/>
            <a:ext cx="541338" cy="5095586"/>
          </a:xfrm>
          <a:custGeom>
            <a:avLst/>
            <a:gdLst>
              <a:gd name="T0" fmla="*/ 71 w 142"/>
              <a:gd name="T1" fmla="*/ 1208 h 1208"/>
              <a:gd name="T2" fmla="*/ 71 w 142"/>
              <a:gd name="T3" fmla="*/ 1208 h 1208"/>
              <a:gd name="T4" fmla="*/ 0 w 142"/>
              <a:gd name="T5" fmla="*/ 1136 h 1208"/>
              <a:gd name="T6" fmla="*/ 0 w 142"/>
              <a:gd name="T7" fmla="*/ 71 h 1208"/>
              <a:gd name="T8" fmla="*/ 71 w 142"/>
              <a:gd name="T9" fmla="*/ 0 h 1208"/>
              <a:gd name="T10" fmla="*/ 71 w 142"/>
              <a:gd name="T11" fmla="*/ 0 h 1208"/>
              <a:gd name="T12" fmla="*/ 142 w 142"/>
              <a:gd name="T13" fmla="*/ 71 h 1208"/>
              <a:gd name="T14" fmla="*/ 142 w 142"/>
              <a:gd name="T15" fmla="*/ 1136 h 1208"/>
              <a:gd name="T16" fmla="*/ 71 w 142"/>
              <a:gd name="T17" fmla="*/ 1208 h 1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2" h="1208">
                <a:moveTo>
                  <a:pt x="71" y="1208"/>
                </a:moveTo>
                <a:cubicBezTo>
                  <a:pt x="71" y="1208"/>
                  <a:pt x="71" y="1208"/>
                  <a:pt x="71" y="1208"/>
                </a:cubicBezTo>
                <a:cubicBezTo>
                  <a:pt x="32" y="1208"/>
                  <a:pt x="0" y="1176"/>
                  <a:pt x="0" y="1136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31"/>
                  <a:pt x="32" y="0"/>
                  <a:pt x="71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110" y="0"/>
                  <a:pt x="142" y="31"/>
                  <a:pt x="142" y="71"/>
                </a:cubicBezTo>
                <a:cubicBezTo>
                  <a:pt x="142" y="1136"/>
                  <a:pt x="142" y="1136"/>
                  <a:pt x="142" y="1136"/>
                </a:cubicBezTo>
                <a:cubicBezTo>
                  <a:pt x="142" y="1176"/>
                  <a:pt x="110" y="1208"/>
                  <a:pt x="71" y="1208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23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63500" dist="508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6" name="Freeform 26">
            <a:extLst>
              <a:ext uri="{FF2B5EF4-FFF2-40B4-BE49-F238E27FC236}">
                <a16:creationId xmlns:a16="http://schemas.microsoft.com/office/drawing/2014/main" id="{60B08F61-86F8-4A06-B9F4-71DE6390DEC2}"/>
              </a:ext>
            </a:extLst>
          </p:cNvPr>
          <p:cNvSpPr>
            <a:spLocks/>
          </p:cNvSpPr>
          <p:nvPr/>
        </p:nvSpPr>
        <p:spPr bwMode="auto">
          <a:xfrm>
            <a:off x="10139499" y="1159815"/>
            <a:ext cx="541338" cy="4858040"/>
          </a:xfrm>
          <a:custGeom>
            <a:avLst/>
            <a:gdLst>
              <a:gd name="T0" fmla="*/ 71 w 142"/>
              <a:gd name="T1" fmla="*/ 1081 h 1081"/>
              <a:gd name="T2" fmla="*/ 0 w 142"/>
              <a:gd name="T3" fmla="*/ 1009 h 1081"/>
              <a:gd name="T4" fmla="*/ 0 w 142"/>
              <a:gd name="T5" fmla="*/ 72 h 1081"/>
              <a:gd name="T6" fmla="*/ 71 w 142"/>
              <a:gd name="T7" fmla="*/ 0 h 1081"/>
              <a:gd name="T8" fmla="*/ 142 w 142"/>
              <a:gd name="T9" fmla="*/ 72 h 1081"/>
              <a:gd name="T10" fmla="*/ 142 w 142"/>
              <a:gd name="T11" fmla="*/ 1009 h 1081"/>
              <a:gd name="T12" fmla="*/ 71 w 142"/>
              <a:gd name="T13" fmla="*/ 1081 h 1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2" h="1081">
                <a:moveTo>
                  <a:pt x="71" y="1081"/>
                </a:moveTo>
                <a:cubicBezTo>
                  <a:pt x="32" y="1081"/>
                  <a:pt x="0" y="1049"/>
                  <a:pt x="0" y="1009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32"/>
                  <a:pt x="32" y="0"/>
                  <a:pt x="71" y="0"/>
                </a:cubicBezTo>
                <a:cubicBezTo>
                  <a:pt x="110" y="0"/>
                  <a:pt x="142" y="32"/>
                  <a:pt x="142" y="72"/>
                </a:cubicBezTo>
                <a:cubicBezTo>
                  <a:pt x="142" y="1009"/>
                  <a:pt x="142" y="1009"/>
                  <a:pt x="142" y="1009"/>
                </a:cubicBezTo>
                <a:cubicBezTo>
                  <a:pt x="142" y="1049"/>
                  <a:pt x="110" y="1081"/>
                  <a:pt x="71" y="1081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/>
              </a:gs>
              <a:gs pos="0">
                <a:schemeClr val="accent3"/>
              </a:gs>
            </a:gsLst>
            <a:lin ang="54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DC238CF8-2443-40C0-B497-7AA01C3A58CF}"/>
              </a:ext>
            </a:extLst>
          </p:cNvPr>
          <p:cNvSpPr/>
          <p:nvPr/>
        </p:nvSpPr>
        <p:spPr>
          <a:xfrm>
            <a:off x="3251201" y="6044840"/>
            <a:ext cx="9540939" cy="14215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ECCEAD3-0DFE-4F91-9B62-892DF7BD1F81}"/>
              </a:ext>
            </a:extLst>
          </p:cNvPr>
          <p:cNvGrpSpPr/>
          <p:nvPr/>
        </p:nvGrpSpPr>
        <p:grpSpPr>
          <a:xfrm>
            <a:off x="5211899" y="6195653"/>
            <a:ext cx="5402762" cy="230832"/>
            <a:chOff x="3346451" y="5908675"/>
            <a:chExt cx="5402762" cy="230832"/>
          </a:xfrm>
        </p:grpSpPr>
        <p:sp>
          <p:nvSpPr>
            <p:cNvPr id="28" name="Rectangle 28">
              <a:extLst>
                <a:ext uri="{FF2B5EF4-FFF2-40B4-BE49-F238E27FC236}">
                  <a16:creationId xmlns:a16="http://schemas.microsoft.com/office/drawing/2014/main" id="{738D0863-DD30-434D-97BD-CA0D6348AC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46451" y="5908675"/>
              <a:ext cx="379912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ru-UA" sz="1500" dirty="0">
                  <a:solidFill>
                    <a:schemeClr val="accent1"/>
                  </a:solidFill>
                  <a:latin typeface="Open Sans" panose="020B0606030504020204" pitchFamily="34" charset="0"/>
                </a:rPr>
                <a:t>26</a:t>
              </a:r>
              <a:r>
                <a:rPr kumimoji="0" lang="ru-UA" altLang="ru-UA" sz="1500" b="0" i="0" u="none" strike="noStrike" cap="none" normalizeH="0" baseline="0" dirty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%</a:t>
              </a:r>
              <a:endParaRPr kumimoji="0" lang="ru-UA" altLang="ru-UA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29" name="Rectangle 29">
              <a:extLst>
                <a:ext uri="{FF2B5EF4-FFF2-40B4-BE49-F238E27FC236}">
                  <a16:creationId xmlns:a16="http://schemas.microsoft.com/office/drawing/2014/main" id="{E80D8856-FAC8-4899-A083-E684B27CEC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3751" y="5908675"/>
              <a:ext cx="379912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ru-UA" sz="1500" dirty="0">
                  <a:solidFill>
                    <a:schemeClr val="accent1"/>
                  </a:solidFill>
                  <a:latin typeface="Open Sans" panose="020B0606030504020204" pitchFamily="34" charset="0"/>
                </a:rPr>
                <a:t>45</a:t>
              </a:r>
              <a:r>
                <a:rPr kumimoji="0" lang="ru-UA" altLang="ru-UA" sz="1500" b="0" i="0" u="none" strike="noStrike" cap="none" normalizeH="0" baseline="0" dirty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%</a:t>
              </a:r>
              <a:endParaRPr kumimoji="0" lang="ru-UA" altLang="ru-UA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30" name="Rectangle 30">
              <a:extLst>
                <a:ext uri="{FF2B5EF4-FFF2-40B4-BE49-F238E27FC236}">
                  <a16:creationId xmlns:a16="http://schemas.microsoft.com/office/drawing/2014/main" id="{6101478C-5EA8-4F56-A2DF-41F7F9FD5D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6288" y="5908675"/>
              <a:ext cx="379912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ru-UA" sz="1500" dirty="0">
                  <a:solidFill>
                    <a:schemeClr val="accent1"/>
                  </a:solidFill>
                  <a:latin typeface="Open Sans" panose="020B0606030504020204" pitchFamily="34" charset="0"/>
                </a:rPr>
                <a:t>24</a:t>
              </a:r>
              <a:r>
                <a:rPr kumimoji="0" lang="ru-UA" altLang="ru-UA" sz="1500" b="0" i="0" u="none" strike="noStrike" cap="none" normalizeH="0" baseline="0" dirty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%</a:t>
              </a:r>
              <a:endParaRPr kumimoji="0" lang="ru-UA" altLang="ru-UA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31" name="Rectangle 31">
              <a:extLst>
                <a:ext uri="{FF2B5EF4-FFF2-40B4-BE49-F238E27FC236}">
                  <a16:creationId xmlns:a16="http://schemas.microsoft.com/office/drawing/2014/main" id="{5640378D-42DF-42CA-A2AD-EEB056D7FF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12001" y="5908675"/>
              <a:ext cx="379912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ru-UA" sz="1500" dirty="0">
                  <a:solidFill>
                    <a:schemeClr val="accent1"/>
                  </a:solidFill>
                  <a:latin typeface="Open Sans" panose="020B0606030504020204" pitchFamily="34" charset="0"/>
                </a:rPr>
                <a:t>21</a:t>
              </a:r>
              <a:r>
                <a:rPr kumimoji="0" lang="ru-UA" altLang="ru-UA" sz="1500" b="0" i="0" u="none" strike="noStrike" cap="none" normalizeH="0" baseline="0" dirty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%</a:t>
              </a:r>
              <a:endParaRPr kumimoji="0" lang="ru-UA" altLang="ru-UA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32" name="Rectangle 32">
              <a:extLst>
                <a:ext uri="{FF2B5EF4-FFF2-40B4-BE49-F238E27FC236}">
                  <a16:creationId xmlns:a16="http://schemas.microsoft.com/office/drawing/2014/main" id="{F13A9718-A314-4F8C-AC3D-7A9DB15F6E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69301" y="5908675"/>
              <a:ext cx="379912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ru-UA" sz="1500" dirty="0">
                  <a:solidFill>
                    <a:schemeClr val="accent1"/>
                  </a:solidFill>
                  <a:latin typeface="Open Sans" panose="020B0606030504020204" pitchFamily="34" charset="0"/>
                </a:rPr>
                <a:t>53</a:t>
              </a:r>
              <a:r>
                <a:rPr kumimoji="0" lang="ru-UA" altLang="ru-UA" sz="1500" b="0" i="0" u="none" strike="noStrike" cap="none" normalizeH="0" baseline="0" dirty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%</a:t>
              </a:r>
              <a:endParaRPr kumimoji="0" lang="ru-UA" altLang="ru-UA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6A62AB3-0BA1-4E3B-98F2-B650C6A92C55}"/>
              </a:ext>
            </a:extLst>
          </p:cNvPr>
          <p:cNvGrpSpPr/>
          <p:nvPr/>
        </p:nvGrpSpPr>
        <p:grpSpPr>
          <a:xfrm>
            <a:off x="4035561" y="1277578"/>
            <a:ext cx="401888" cy="4855220"/>
            <a:chOff x="2170113" y="990600"/>
            <a:chExt cx="401888" cy="4855220"/>
          </a:xfrm>
        </p:grpSpPr>
        <p:sp>
          <p:nvSpPr>
            <p:cNvPr id="27" name="Rectangle 27">
              <a:extLst>
                <a:ext uri="{FF2B5EF4-FFF2-40B4-BE49-F238E27FC236}">
                  <a16:creationId xmlns:a16="http://schemas.microsoft.com/office/drawing/2014/main" id="{FD625770-3339-4C22-B595-0377A36F37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3301" y="5614988"/>
              <a:ext cx="269304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5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0%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33" name="Rectangle 33">
              <a:extLst>
                <a:ext uri="{FF2B5EF4-FFF2-40B4-BE49-F238E27FC236}">
                  <a16:creationId xmlns:a16="http://schemas.microsoft.com/office/drawing/2014/main" id="{5380E732-20A1-48D1-9FDC-AD9B286271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60036" y="5149850"/>
              <a:ext cx="65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UA" altLang="ru-UA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34" name="Rectangle 34">
              <a:extLst>
                <a:ext uri="{FF2B5EF4-FFF2-40B4-BE49-F238E27FC236}">
                  <a16:creationId xmlns:a16="http://schemas.microsoft.com/office/drawing/2014/main" id="{C97331A9-2049-46A6-ACFA-6F3B42EB82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70113" y="4689475"/>
              <a:ext cx="379912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ru-UA" sz="1500" dirty="0">
                  <a:solidFill>
                    <a:schemeClr val="accent1"/>
                  </a:solidFill>
                  <a:latin typeface="Open Sans" panose="020B0606030504020204" pitchFamily="34" charset="0"/>
                </a:rPr>
                <a:t>1</a:t>
              </a:r>
              <a:r>
                <a:rPr kumimoji="0" lang="ru-UA" altLang="ru-UA" sz="1500" b="0" i="0" u="none" strike="noStrike" cap="none" normalizeH="0" baseline="0" dirty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0%</a:t>
              </a:r>
              <a:endParaRPr kumimoji="0" lang="ru-UA" altLang="ru-UA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35" name="Rectangle 35">
              <a:extLst>
                <a:ext uri="{FF2B5EF4-FFF2-40B4-BE49-F238E27FC236}">
                  <a16:creationId xmlns:a16="http://schemas.microsoft.com/office/drawing/2014/main" id="{A5424D3F-B5F4-4750-A6C0-F047A21796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60037" y="4227513"/>
              <a:ext cx="6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UA" altLang="ru-UA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36" name="Rectangle 36">
              <a:extLst>
                <a:ext uri="{FF2B5EF4-FFF2-40B4-BE49-F238E27FC236}">
                  <a16:creationId xmlns:a16="http://schemas.microsoft.com/office/drawing/2014/main" id="{71A2DFD2-7459-421F-A018-3DF4BFCFA9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70113" y="3763963"/>
              <a:ext cx="379912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ru-UA" sz="1500" dirty="0">
                  <a:solidFill>
                    <a:schemeClr val="accent1"/>
                  </a:solidFill>
                  <a:latin typeface="Open Sans" panose="020B0606030504020204" pitchFamily="34" charset="0"/>
                </a:rPr>
                <a:t>2</a:t>
              </a:r>
              <a:r>
                <a:rPr kumimoji="0" lang="ru-UA" altLang="ru-UA" sz="1500" b="0" i="0" u="none" strike="noStrike" cap="none" normalizeH="0" baseline="0" dirty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0%</a:t>
              </a:r>
              <a:endParaRPr kumimoji="0" lang="ru-UA" altLang="ru-UA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37" name="Rectangle 37">
              <a:extLst>
                <a:ext uri="{FF2B5EF4-FFF2-40B4-BE49-F238E27FC236}">
                  <a16:creationId xmlns:a16="http://schemas.microsoft.com/office/drawing/2014/main" id="{E0B29641-044A-49ED-BD4B-63622B4A7C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60037" y="3302000"/>
              <a:ext cx="6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UA" altLang="ru-UA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38" name="Rectangle 38">
              <a:extLst>
                <a:ext uri="{FF2B5EF4-FFF2-40B4-BE49-F238E27FC236}">
                  <a16:creationId xmlns:a16="http://schemas.microsoft.com/office/drawing/2014/main" id="{AE9D472A-44C0-4174-8A3C-C3D5370234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60037" y="2841625"/>
              <a:ext cx="6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UA" altLang="ru-UA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39" name="Rectangle 39">
              <a:extLst>
                <a:ext uri="{FF2B5EF4-FFF2-40B4-BE49-F238E27FC236}">
                  <a16:creationId xmlns:a16="http://schemas.microsoft.com/office/drawing/2014/main" id="{C4DB5909-2BDF-4A77-B175-1A24A98228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2089" y="2859945"/>
              <a:ext cx="379912" cy="5078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ru-UA" sz="1500" dirty="0">
                  <a:solidFill>
                    <a:schemeClr val="accent1"/>
                  </a:solidFill>
                  <a:latin typeface="Open Sans" panose="020B0606030504020204" pitchFamily="34" charset="0"/>
                </a:rPr>
                <a:t>3</a:t>
              </a:r>
              <a:r>
                <a:rPr kumimoji="0" lang="en-US" altLang="ru-UA" sz="1500" b="0" i="0" u="none" strike="noStrike" cap="none" normalizeH="0" baseline="0" dirty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0%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UA" altLang="ru-UA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40" name="Rectangle 40">
              <a:extLst>
                <a:ext uri="{FF2B5EF4-FFF2-40B4-BE49-F238E27FC236}">
                  <a16:creationId xmlns:a16="http://schemas.microsoft.com/office/drawing/2014/main" id="{45E48A01-2AEE-49BD-989D-1A194FC78D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60037" y="1916113"/>
              <a:ext cx="6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UA" altLang="ru-UA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41" name="Rectangle 41">
              <a:extLst>
                <a:ext uri="{FF2B5EF4-FFF2-40B4-BE49-F238E27FC236}">
                  <a16:creationId xmlns:a16="http://schemas.microsoft.com/office/drawing/2014/main" id="{ABDAABAE-20E5-4509-9F79-0599A54134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60037" y="1454150"/>
              <a:ext cx="6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UA" altLang="ru-UA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42" name="Rectangle 42">
              <a:extLst>
                <a:ext uri="{FF2B5EF4-FFF2-40B4-BE49-F238E27FC236}">
                  <a16:creationId xmlns:a16="http://schemas.microsoft.com/office/drawing/2014/main" id="{F3EEC596-B732-4D7E-A575-5F3DC3298C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75276" y="990600"/>
              <a:ext cx="379912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ru-UA" sz="1500" dirty="0">
                  <a:solidFill>
                    <a:schemeClr val="accent1"/>
                  </a:solidFill>
                  <a:latin typeface="Open Sans" panose="020B0606030504020204" pitchFamily="34" charset="0"/>
                </a:rPr>
                <a:t>5</a:t>
              </a:r>
              <a:r>
                <a:rPr kumimoji="0" lang="en-US" altLang="ru-UA" sz="1500" b="0" i="0" u="none" strike="noStrike" cap="none" normalizeH="0" baseline="0" dirty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0%</a:t>
              </a:r>
              <a:endParaRPr kumimoji="0" lang="ru-UA" altLang="ru-UA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sp>
        <p:nvSpPr>
          <p:cNvPr id="43" name="Line 6">
            <a:extLst>
              <a:ext uri="{FF2B5EF4-FFF2-40B4-BE49-F238E27FC236}">
                <a16:creationId xmlns:a16="http://schemas.microsoft.com/office/drawing/2014/main" id="{EED87D6F-E403-4A4B-BCD5-35C1CB47F01D}"/>
              </a:ext>
            </a:extLst>
          </p:cNvPr>
          <p:cNvSpPr>
            <a:spLocks noChangeShapeType="1"/>
          </p:cNvSpPr>
          <p:nvPr/>
        </p:nvSpPr>
        <p:spPr bwMode="auto">
          <a:xfrm>
            <a:off x="4603885" y="922267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5" name="Rectangle 42">
            <a:extLst>
              <a:ext uri="{FF2B5EF4-FFF2-40B4-BE49-F238E27FC236}">
                <a16:creationId xmlns:a16="http://schemas.microsoft.com/office/drawing/2014/main" id="{C88E75E1-1E5C-4180-A474-C65711BCF2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1231" y="2206072"/>
            <a:ext cx="379912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1500" dirty="0">
                <a:solidFill>
                  <a:schemeClr val="accent1"/>
                </a:solidFill>
                <a:latin typeface="Open Sans" panose="020B0606030504020204" pitchFamily="34" charset="0"/>
              </a:rPr>
              <a:t>4</a:t>
            </a:r>
            <a:r>
              <a:rPr kumimoji="0" lang="en-US" altLang="ru-UA" sz="15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0%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46" name="Rectangle 29">
            <a:extLst>
              <a:ext uri="{FF2B5EF4-FFF2-40B4-BE49-F238E27FC236}">
                <a16:creationId xmlns:a16="http://schemas.microsoft.com/office/drawing/2014/main" id="{A132D5F9-8807-471B-A5F4-64DEB356CB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80859" y="534716"/>
            <a:ext cx="46166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SQL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7" name="Rectangle 29">
            <a:extLst>
              <a:ext uri="{FF2B5EF4-FFF2-40B4-BE49-F238E27FC236}">
                <a16:creationId xmlns:a16="http://schemas.microsoft.com/office/drawing/2014/main" id="{EE750574-6AC0-4D9C-88FA-E7D01CB6BC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42649" y="534716"/>
            <a:ext cx="60235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Excel</a:t>
            </a:r>
            <a:endParaRPr lang="ru-UA" altLang="ru-UA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8" name="Rectangle 29">
            <a:extLst>
              <a:ext uri="{FF2B5EF4-FFF2-40B4-BE49-F238E27FC236}">
                <a16:creationId xmlns:a16="http://schemas.microsoft.com/office/drawing/2014/main" id="{B3BE9BF1-BEA7-4663-B781-F66BE082DE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1761" y="534716"/>
            <a:ext cx="84018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Tableau</a:t>
            </a:r>
            <a:endParaRPr lang="ru-UA" altLang="ru-UA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9" name="Rectangle 29">
            <a:extLst>
              <a:ext uri="{FF2B5EF4-FFF2-40B4-BE49-F238E27FC236}">
                <a16:creationId xmlns:a16="http://schemas.microsoft.com/office/drawing/2014/main" id="{7DC0AC6B-A1C7-4679-9C26-7CFD0DEDD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45245" y="534716"/>
            <a:ext cx="75892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Python</a:t>
            </a:r>
            <a:endParaRPr lang="ru-UA" altLang="ru-UA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0" name="Rectangle 29">
            <a:extLst>
              <a:ext uri="{FF2B5EF4-FFF2-40B4-BE49-F238E27FC236}">
                <a16:creationId xmlns:a16="http://schemas.microsoft.com/office/drawing/2014/main" id="{9D2EAF32-A55F-4B96-918A-96DF985CFD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53280" y="534716"/>
            <a:ext cx="60235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</a:t>
            </a:r>
            <a:endParaRPr lang="ru-UA" altLang="ru-UA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6A29DCE-141A-47E3-8E49-9EED0C666A01}"/>
              </a:ext>
            </a:extLst>
          </p:cNvPr>
          <p:cNvSpPr txBox="1"/>
          <p:nvPr/>
        </p:nvSpPr>
        <p:spPr>
          <a:xfrm>
            <a:off x="0" y="5256511"/>
            <a:ext cx="38891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200" b="1" dirty="0">
              <a:solidFill>
                <a:schemeClr val="accent1"/>
              </a:solidFill>
              <a:latin typeface="Open Sans" panose="020B0606030504020204" pitchFamily="34" charset="0"/>
            </a:endParaRPr>
          </a:p>
          <a:p>
            <a:pPr algn="ctr"/>
            <a:endParaRPr lang="en-US" sz="1200" b="1" dirty="0">
              <a:solidFill>
                <a:schemeClr val="accent1"/>
              </a:solidFill>
              <a:latin typeface="Open Sans" panose="020B0606030504020204" pitchFamily="34" charset="0"/>
            </a:endParaRPr>
          </a:p>
          <a:p>
            <a:pPr algn="ctr"/>
            <a:endParaRPr lang="en-US" sz="1200" b="1" dirty="0">
              <a:solidFill>
                <a:schemeClr val="accent1"/>
              </a:solidFill>
              <a:latin typeface="Open Sans" panose="020B0606030504020204" pitchFamily="34" charset="0"/>
            </a:endParaRPr>
          </a:p>
          <a:p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References”</a:t>
            </a:r>
            <a:endParaRPr lang="en-US" sz="12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https://towardsdatascience.com/most-in-demand-tech-skills-for-data-analysts-26d4ea4450f8</a:t>
            </a:r>
          </a:p>
          <a:p>
            <a:r>
              <a:rPr lang="en-US" sz="12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http://www.randalolson.com/2016/03/24/the-correct-way-to-use-pie-charts/</a:t>
            </a:r>
            <a:endParaRPr lang="en-US" sz="1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15A82B-9AE2-4771-AEC3-6298D1D3EE74}"/>
              </a:ext>
            </a:extLst>
          </p:cNvPr>
          <p:cNvSpPr txBox="1"/>
          <p:nvPr/>
        </p:nvSpPr>
        <p:spPr>
          <a:xfrm>
            <a:off x="665483" y="663236"/>
            <a:ext cx="21919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Open Sans" panose="020B0606030504020204" pitchFamily="34" charset="0"/>
              </a:rPr>
              <a:t>Core Skills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3F09643-757F-415D-8C8A-2B1170B0C0D6}"/>
              </a:ext>
            </a:extLst>
          </p:cNvPr>
          <p:cNvCxnSpPr/>
          <p:nvPr/>
        </p:nvCxnSpPr>
        <p:spPr>
          <a:xfrm>
            <a:off x="890494" y="1075765"/>
            <a:ext cx="1692045" cy="0"/>
          </a:xfrm>
          <a:prstGeom prst="line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52">
            <a:extLst>
              <a:ext uri="{FF2B5EF4-FFF2-40B4-BE49-F238E27FC236}">
                <a16:creationId xmlns:a16="http://schemas.microsoft.com/office/drawing/2014/main" id="{F8F2882F-F7E9-4403-B794-7D168487FC6A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563" b="90000" l="16815" r="89955">
                        <a14:foregroundMark x1="55952" y1="38542" x2="55952" y2="38542"/>
                        <a14:foregroundMark x1="55506" y1="61771" x2="55506" y2="61771"/>
                        <a14:foregroundMark x1="62351" y1="37292" x2="62351" y2="37292"/>
                        <a14:foregroundMark x1="63914" y1="42917" x2="63914" y2="42917"/>
                        <a14:foregroundMark x1="57217" y1="66250" x2="58780" y2="68333"/>
                        <a14:foregroundMark x1="53199" y1="49896" x2="53199" y2="49896"/>
                        <a14:foregroundMark x1="61161" y1="68750" x2="61161" y2="68750"/>
                        <a14:foregroundMark x1="53348" y1="50625" x2="53348" y2="50625"/>
                        <a14:foregroundMark x1="54911" y1="55208" x2="54911" y2="55208"/>
                        <a14:foregroundMark x1="53274" y1="50938" x2="60863" y2="68646"/>
                        <a14:foregroundMark x1="53125" y1="48125" x2="54613" y2="25625"/>
                        <a14:foregroundMark x1="63765" y1="31563" x2="63765" y2="31563"/>
                        <a14:foregroundMark x1="53423" y1="48021" x2="53423" y2="48021"/>
                        <a14:foregroundMark x1="53125" y1="47708" x2="69420" y2="47500"/>
                        <a14:foregroundMark x1="54985" y1="26146" x2="69345" y2="47708"/>
                        <a14:foregroundMark x1="33631" y1="41458" x2="33631" y2="41458"/>
                        <a14:foregroundMark x1="42634" y1="24792" x2="42634" y2="24792"/>
                        <a14:foregroundMark x1="44122" y1="24896" x2="44122" y2="24896"/>
                        <a14:foregroundMark x1="45610" y1="25104" x2="45610" y2="25104"/>
                        <a14:foregroundMark x1="66815" y1="31250" x2="66815" y2="31250"/>
                        <a14:foregroundMark x1="68750" y1="31771" x2="68750" y2="31771"/>
                        <a14:foregroundMark x1="69717" y1="31771" x2="69717" y2="31771"/>
                        <a14:foregroundMark x1="70015" y1="51979" x2="70015" y2="51979"/>
                        <a14:foregroundMark x1="71726" y1="52188" x2="71726" y2="52188"/>
                        <a14:foregroundMark x1="74628" y1="51979" x2="74628" y2="51979"/>
                        <a14:foregroundMark x1="70313" y1="59792" x2="70313" y2="59792"/>
                        <a14:foregroundMark x1="76265" y1="60833" x2="76265" y2="60833"/>
                        <a14:foregroundMark x1="65774" y1="68438" x2="65774" y2="68438"/>
                        <a14:foregroundMark x1="66815" y1="68438" x2="66815" y2="68438"/>
                        <a14:foregroundMark x1="68080" y1="68542" x2="68080" y2="68542"/>
                        <a14:foregroundMark x1="70015" y1="68333" x2="70015" y2="68333"/>
                        <a14:foregroundMark x1="74182" y1="68333" x2="74182" y2="68333"/>
                        <a14:foregroundMark x1="59301" y1="73438" x2="59301" y2="73438"/>
                        <a14:foregroundMark x1="61458" y1="73958" x2="61458" y2="73958"/>
                        <a14:foregroundMark x1="62649" y1="73438" x2="62649" y2="73438"/>
                        <a14:foregroundMark x1="45238" y1="73750" x2="45238" y2="73750"/>
                        <a14:foregroundMark x1="46652" y1="73646" x2="46652" y2="73646"/>
                        <a14:foregroundMark x1="49330" y1="73333" x2="49330" y2="73333"/>
                        <a14:foregroundMark x1="48661" y1="72813" x2="48661" y2="72813"/>
                        <a14:foregroundMark x1="36607" y1="69583" x2="36607" y2="69583"/>
                        <a14:foregroundMark x1="37649" y1="69688" x2="37649" y2="69688"/>
                        <a14:foregroundMark x1="38914" y1="70104" x2="38914" y2="70104"/>
                        <a14:foregroundMark x1="39881" y1="69896" x2="39881" y2="69896"/>
                        <a14:foregroundMark x1="41741" y1="69479" x2="41741" y2="69479"/>
                        <a14:foregroundMark x1="31101" y1="59896" x2="31101" y2="59896"/>
                        <a14:foregroundMark x1="32589" y1="60104" x2="32589" y2="60104"/>
                        <a14:foregroundMark x1="34449" y1="58958" x2="34449" y2="58958"/>
                        <a14:foregroundMark x1="35565" y1="58958" x2="35565" y2="5895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217445" y="951307"/>
            <a:ext cx="5759959" cy="4114256"/>
          </a:xfrm>
          <a:prstGeom prst="rect">
            <a:avLst/>
          </a:prstGeom>
        </p:spPr>
      </p:pic>
      <p:pic>
        <p:nvPicPr>
          <p:cNvPr id="54" name="skills">
            <a:hlinkClick r:id="" action="ppaction://media"/>
            <a:extLst>
              <a:ext uri="{FF2B5EF4-FFF2-40B4-BE49-F238E27FC236}">
                <a16:creationId xmlns:a16="http://schemas.microsoft.com/office/drawing/2014/main" id="{97130547-8ED5-4E8F-98F5-76CB58909E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60683" y="5233271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275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791"/>
    </mc:Choice>
    <mc:Fallback>
      <p:transition spd="slow" advTm="76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800"/>
                            </p:stCondLst>
                            <p:childTnLst>
                              <p:par>
                                <p:cTn id="26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300"/>
                            </p:stCondLst>
                            <p:childTnLst>
                              <p:par>
                                <p:cTn id="3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76791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</p:childTnLst>
        </p:cTn>
      </p:par>
    </p:tnLst>
    <p:bldLst>
      <p:bldP spid="18" grpId="0" animBg="1"/>
      <p:bldP spid="20" grpId="0" animBg="1"/>
      <p:bldP spid="22" grpId="0" animBg="1"/>
      <p:bldP spid="24" grpId="0" animBg="1"/>
      <p:bldP spid="2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D2F6976D-01F8-47F5-BDBE-5A11273BD7A5}"/>
              </a:ext>
            </a:extLst>
          </p:cNvPr>
          <p:cNvGrpSpPr/>
          <p:nvPr/>
        </p:nvGrpSpPr>
        <p:grpSpPr>
          <a:xfrm>
            <a:off x="900022" y="312184"/>
            <a:ext cx="2760703" cy="1512402"/>
            <a:chOff x="1129079" y="1441450"/>
            <a:chExt cx="2957147" cy="3990975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C84D419A-BF1E-4A6A-AD14-E253FD222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1888" y="1441450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C657315E-B2B9-4BB0-811E-86F2A8DC81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079" y="1457324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FF3BE43-20AA-449D-A076-AE4DBB421113}"/>
              </a:ext>
            </a:extLst>
          </p:cNvPr>
          <p:cNvGrpSpPr/>
          <p:nvPr/>
        </p:nvGrpSpPr>
        <p:grpSpPr>
          <a:xfrm>
            <a:off x="900022" y="2711567"/>
            <a:ext cx="2815749" cy="1518442"/>
            <a:chOff x="1129079" y="1441450"/>
            <a:chExt cx="2957147" cy="3990975"/>
          </a:xfrm>
        </p:grpSpPr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3D3F01F6-5BC7-4CD3-BE2E-C19F9197E5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1888" y="1441450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E0001436-0D63-45B6-8F29-A1DBD28BC1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079" y="1457324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9B1D06E-26BB-4FE7-B854-9F32B982FA5D}"/>
              </a:ext>
            </a:extLst>
          </p:cNvPr>
          <p:cNvGrpSpPr/>
          <p:nvPr/>
        </p:nvGrpSpPr>
        <p:grpSpPr>
          <a:xfrm>
            <a:off x="900023" y="5039571"/>
            <a:ext cx="2813074" cy="1512402"/>
            <a:chOff x="1129079" y="1441450"/>
            <a:chExt cx="2957147" cy="3990975"/>
          </a:xfrm>
        </p:grpSpPr>
        <p:sp>
          <p:nvSpPr>
            <p:cNvPr id="30" name="Freeform 6">
              <a:extLst>
                <a:ext uri="{FF2B5EF4-FFF2-40B4-BE49-F238E27FC236}">
                  <a16:creationId xmlns:a16="http://schemas.microsoft.com/office/drawing/2014/main" id="{B069ACE4-71FF-4115-9820-DB95B6F275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1888" y="1441450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1" name="Freeform 6">
              <a:extLst>
                <a:ext uri="{FF2B5EF4-FFF2-40B4-BE49-F238E27FC236}">
                  <a16:creationId xmlns:a16="http://schemas.microsoft.com/office/drawing/2014/main" id="{7C9B63DA-9837-4E65-B86D-EDC21ABDE0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079" y="1457324"/>
              <a:ext cx="2954338" cy="3975101"/>
            </a:xfrm>
            <a:custGeom>
              <a:avLst/>
              <a:gdLst>
                <a:gd name="T0" fmla="*/ 671 w 775"/>
                <a:gd name="T1" fmla="*/ 1042 h 1042"/>
                <a:gd name="T2" fmla="*/ 104 w 775"/>
                <a:gd name="T3" fmla="*/ 1042 h 1042"/>
                <a:gd name="T4" fmla="*/ 0 w 775"/>
                <a:gd name="T5" fmla="*/ 938 h 1042"/>
                <a:gd name="T6" fmla="*/ 0 w 775"/>
                <a:gd name="T7" fmla="*/ 104 h 1042"/>
                <a:gd name="T8" fmla="*/ 104 w 775"/>
                <a:gd name="T9" fmla="*/ 0 h 1042"/>
                <a:gd name="T10" fmla="*/ 671 w 775"/>
                <a:gd name="T11" fmla="*/ 0 h 1042"/>
                <a:gd name="T12" fmla="*/ 775 w 775"/>
                <a:gd name="T13" fmla="*/ 104 h 1042"/>
                <a:gd name="T14" fmla="*/ 775 w 775"/>
                <a:gd name="T15" fmla="*/ 938 h 1042"/>
                <a:gd name="T16" fmla="*/ 671 w 775"/>
                <a:gd name="T17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5" h="1042">
                  <a:moveTo>
                    <a:pt x="671" y="1042"/>
                  </a:moveTo>
                  <a:cubicBezTo>
                    <a:pt x="104" y="1042"/>
                    <a:pt x="104" y="1042"/>
                    <a:pt x="104" y="1042"/>
                  </a:cubicBezTo>
                  <a:cubicBezTo>
                    <a:pt x="46" y="1042"/>
                    <a:pt x="0" y="995"/>
                    <a:pt x="0" y="93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671" y="0"/>
                    <a:pt x="671" y="0"/>
                    <a:pt x="671" y="0"/>
                  </a:cubicBezTo>
                  <a:cubicBezTo>
                    <a:pt x="728" y="0"/>
                    <a:pt x="775" y="47"/>
                    <a:pt x="775" y="104"/>
                  </a:cubicBezTo>
                  <a:cubicBezTo>
                    <a:pt x="775" y="938"/>
                    <a:pt x="775" y="938"/>
                    <a:pt x="775" y="938"/>
                  </a:cubicBezTo>
                  <a:cubicBezTo>
                    <a:pt x="775" y="995"/>
                    <a:pt x="728" y="1042"/>
                    <a:pt x="671" y="10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12" name="Rectangle 12">
            <a:extLst>
              <a:ext uri="{FF2B5EF4-FFF2-40B4-BE49-F238E27FC236}">
                <a16:creationId xmlns:a16="http://schemas.microsoft.com/office/drawing/2014/main" id="{C65BE3CD-1A23-447C-9D23-DDA42B9BD1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8283" y="3716583"/>
            <a:ext cx="12556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2200" b="1" i="0" u="none" strike="noStrike" cap="none" normalizeH="0" baseline="0" dirty="0">
                <a:ln>
                  <a:noFill/>
                </a:ln>
                <a:solidFill>
                  <a:srgbClr val="9FA7C4"/>
                </a:solidFill>
                <a:effectLst/>
                <a:latin typeface="Open Sans" panose="020B0606030504020204" pitchFamily="34" charset="0"/>
              </a:rPr>
              <a:t>Organize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C83F2AFF-C384-43C1-B219-7F9DF5F77E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0092" y="1398707"/>
            <a:ext cx="960199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2200" b="1" i="0" u="none" strike="noStrike" cap="none" normalizeH="0" baseline="0" dirty="0">
                <a:ln>
                  <a:noFill/>
                </a:ln>
                <a:solidFill>
                  <a:srgbClr val="9FA7C4"/>
                </a:solidFill>
                <a:effectLst/>
                <a:latin typeface="Open Sans" panose="020B0606030504020204" pitchFamily="34" charset="0"/>
              </a:rPr>
              <a:t>Collect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119BC7D2-85EA-48DA-A23D-EE9A4E56E6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6799" y="6045381"/>
            <a:ext cx="1395799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2200" b="1" i="0" u="none" strike="noStrike" cap="none" normalizeH="0" baseline="0" dirty="0">
                <a:ln>
                  <a:noFill/>
                </a:ln>
                <a:solidFill>
                  <a:srgbClr val="9FA7C4"/>
                </a:solidFill>
                <a:effectLst/>
                <a:latin typeface="Open Sans" panose="020B0606030504020204" pitchFamily="34" charset="0"/>
              </a:rPr>
              <a:t>Analyze 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B11BA46C-105B-4258-A856-B8E41E4AB16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4348" b="99348" l="2717" r="100000">
                        <a14:foregroundMark x1="48152" y1="70000" x2="48152" y2="70000"/>
                        <a14:foregroundMark x1="82826" y1="37935" x2="82826" y2="37935"/>
                        <a14:foregroundMark x1="8478" y1="58913" x2="8478" y2="58913"/>
                        <a14:foregroundMark x1="48913" y1="71848" x2="48913" y2="71848"/>
                        <a14:foregroundMark x1="12174" y1="18478" x2="12174" y2="18478"/>
                        <a14:foregroundMark x1="32717" y1="50761" x2="32717" y2="50761"/>
                        <a14:foregroundMark x1="24565" y1="51087" x2="24565" y2="51087"/>
                        <a14:foregroundMark x1="40761" y1="44783" x2="40761" y2="44783"/>
                        <a14:foregroundMark x1="44783" y1="45870" x2="44783" y2="45870"/>
                        <a14:foregroundMark x1="51848" y1="46087" x2="51848" y2="46087"/>
                        <a14:foregroundMark x1="58696" y1="50326" x2="58696" y2="50326"/>
                        <a14:foregroundMark x1="85217" y1="59457" x2="85217" y2="59457"/>
                      </a14:backgroundRemoval>
                    </a14:imgEffect>
                    <a14:imgEffect>
                      <a14:colorTemperature colorTemp="72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 t="16366" b="16366"/>
          <a:stretch>
            <a:fillRect/>
          </a:stretch>
        </p:blipFill>
        <p:spPr>
          <a:xfrm>
            <a:off x="2319063" y="2870512"/>
            <a:ext cx="1187961" cy="799122"/>
          </a:xfrm>
          <a:prstGeom prst="rect">
            <a:avLst/>
          </a:prstGeom>
        </p:spPr>
      </p:pic>
      <p:pic>
        <p:nvPicPr>
          <p:cNvPr id="24" name="Picture Placeholder 23">
            <a:extLst>
              <a:ext uri="{FF2B5EF4-FFF2-40B4-BE49-F238E27FC236}">
                <a16:creationId xmlns:a16="http://schemas.microsoft.com/office/drawing/2014/main" id="{8E312752-F952-44D0-8404-2D9F3E70A65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7813" b="91875" l="4217" r="92771">
                        <a14:foregroundMark x1="26024" y1="28281" x2="26024" y2="28281"/>
                        <a14:foregroundMark x1="68795" y1="25781" x2="68795" y2="25781"/>
                        <a14:foregroundMark x1="62289" y1="47344" x2="62289" y2="47344"/>
                        <a14:foregroundMark x1="51205" y1="51094" x2="51205" y2="51094"/>
                        <a14:foregroundMark x1="42771" y1="52031" x2="42771" y2="52031"/>
                        <a14:foregroundMark x1="36024" y1="56094" x2="36024" y2="56094"/>
                        <a14:foregroundMark x1="63012" y1="64688" x2="63012" y2="64688"/>
                      </a14:backgroundRemoval>
                    </a14:imgEffect>
                  </a14:imgLayer>
                </a14:imgProps>
              </a:ext>
            </a:extLst>
          </a:blip>
          <a:srcRect t="6354" b="6354"/>
          <a:stretch>
            <a:fillRect/>
          </a:stretch>
        </p:blipFill>
        <p:spPr>
          <a:xfrm>
            <a:off x="2166377" y="5202063"/>
            <a:ext cx="1493334" cy="1005145"/>
          </a:xfrm>
          <a:prstGeom prst="rect">
            <a:avLst/>
          </a:prstGeom>
        </p:spPr>
      </p:pic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57C74D9B-D567-46F9-9680-391FC279FE7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9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91" b="91"/>
          <a:stretch>
            <a:fillRect/>
          </a:stretch>
        </p:blipFill>
        <p:spPr>
          <a:xfrm>
            <a:off x="2125566" y="456989"/>
            <a:ext cx="1399942" cy="9417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7B13B68-0EFC-410B-8B03-9C982986D3B6}"/>
              </a:ext>
            </a:extLst>
          </p:cNvPr>
          <p:cNvSpPr txBox="1"/>
          <p:nvPr/>
        </p:nvSpPr>
        <p:spPr>
          <a:xfrm>
            <a:off x="4018848" y="1567984"/>
            <a:ext cx="12551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Step 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1BABA03-DCB9-4C5A-99E9-2C407AE0BD45}"/>
              </a:ext>
            </a:extLst>
          </p:cNvPr>
          <p:cNvSpPr txBox="1"/>
          <p:nvPr/>
        </p:nvSpPr>
        <p:spPr>
          <a:xfrm>
            <a:off x="4008609" y="6127762"/>
            <a:ext cx="7649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Step 3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6BA47D-4A1C-4710-A019-CF510C8D7D48}"/>
              </a:ext>
            </a:extLst>
          </p:cNvPr>
          <p:cNvSpPr txBox="1"/>
          <p:nvPr/>
        </p:nvSpPr>
        <p:spPr>
          <a:xfrm>
            <a:off x="4013375" y="3837162"/>
            <a:ext cx="7649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Step 2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985EAF98-2004-4784-B5E1-8F843D64171D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5899" t="6797" r="4136" b="7189"/>
          <a:stretch/>
        </p:blipFill>
        <p:spPr>
          <a:xfrm>
            <a:off x="4980662" y="312184"/>
            <a:ext cx="6400801" cy="5898776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38C2FB98-CD6A-4E1D-BC36-8362A1ED8AA1}"/>
              </a:ext>
            </a:extLst>
          </p:cNvPr>
          <p:cNvSpPr txBox="1"/>
          <p:nvPr/>
        </p:nvSpPr>
        <p:spPr>
          <a:xfrm>
            <a:off x="6287246" y="6346578"/>
            <a:ext cx="60085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References”</a:t>
            </a:r>
          </a:p>
          <a:p>
            <a:r>
              <a:rPr lang="en-US" sz="1200" dirty="0"/>
              <a:t>https://www2.deloitte.com/us/en/insights/topics/analytics/insight-driven-organization.html</a:t>
            </a:r>
          </a:p>
        </p:txBody>
      </p:sp>
      <p:pic>
        <p:nvPicPr>
          <p:cNvPr id="3" name="demand">
            <a:hlinkClick r:id="" action="ppaction://media"/>
            <a:extLst>
              <a:ext uri="{FF2B5EF4-FFF2-40B4-BE49-F238E27FC236}">
                <a16:creationId xmlns:a16="http://schemas.microsoft.com/office/drawing/2014/main" id="{7C671C6F-66F2-4C52-9A00-879A297D8F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266716" y="6231535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46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842"/>
    </mc:Choice>
    <mc:Fallback>
      <p:transition spd="slow" advTm="808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808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2" grpId="0"/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Line 76">
            <a:extLst>
              <a:ext uri="{FF2B5EF4-FFF2-40B4-BE49-F238E27FC236}">
                <a16:creationId xmlns:a16="http://schemas.microsoft.com/office/drawing/2014/main" id="{4F595EE7-577A-4373-84B8-9A01FAF9F80E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31900" y="4822902"/>
            <a:ext cx="8834" cy="416953"/>
          </a:xfrm>
          <a:prstGeom prst="line">
            <a:avLst/>
          </a:prstGeom>
          <a:noFill/>
          <a:ln w="15875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9" name="Line 69">
            <a:extLst>
              <a:ext uri="{FF2B5EF4-FFF2-40B4-BE49-F238E27FC236}">
                <a16:creationId xmlns:a16="http://schemas.microsoft.com/office/drawing/2014/main" id="{E4C21B9E-B122-4A94-8B4C-37BA506611D1}"/>
              </a:ext>
            </a:extLst>
          </p:cNvPr>
          <p:cNvSpPr>
            <a:spLocks noChangeShapeType="1"/>
          </p:cNvSpPr>
          <p:nvPr/>
        </p:nvSpPr>
        <p:spPr bwMode="auto">
          <a:xfrm>
            <a:off x="2830203" y="2569835"/>
            <a:ext cx="0" cy="2709863"/>
          </a:xfrm>
          <a:prstGeom prst="line">
            <a:avLst/>
          </a:prstGeom>
          <a:noFill/>
          <a:ln w="15875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0" name="Line 70">
            <a:extLst>
              <a:ext uri="{FF2B5EF4-FFF2-40B4-BE49-F238E27FC236}">
                <a16:creationId xmlns:a16="http://schemas.microsoft.com/office/drawing/2014/main" id="{23F13B9B-2B68-4DFA-BE7C-C95F9D7AE53D}"/>
              </a:ext>
            </a:extLst>
          </p:cNvPr>
          <p:cNvSpPr>
            <a:spLocks noChangeShapeType="1"/>
          </p:cNvSpPr>
          <p:nvPr/>
        </p:nvSpPr>
        <p:spPr bwMode="auto">
          <a:xfrm>
            <a:off x="3804928" y="3404486"/>
            <a:ext cx="4762" cy="1875212"/>
          </a:xfrm>
          <a:prstGeom prst="line">
            <a:avLst/>
          </a:prstGeom>
          <a:noFill/>
          <a:ln w="15875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1" name="Line 71">
            <a:extLst>
              <a:ext uri="{FF2B5EF4-FFF2-40B4-BE49-F238E27FC236}">
                <a16:creationId xmlns:a16="http://schemas.microsoft.com/office/drawing/2014/main" id="{2C38EBDB-B584-44BE-AA5F-4AD7C85BA86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84414" y="3141522"/>
            <a:ext cx="10375" cy="2138176"/>
          </a:xfrm>
          <a:prstGeom prst="line">
            <a:avLst/>
          </a:prstGeom>
          <a:noFill/>
          <a:ln w="15875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2" name="Line 72">
            <a:extLst>
              <a:ext uri="{FF2B5EF4-FFF2-40B4-BE49-F238E27FC236}">
                <a16:creationId xmlns:a16="http://schemas.microsoft.com/office/drawing/2014/main" id="{B62DDF9F-5B45-4F4A-8463-484C950458B2}"/>
              </a:ext>
            </a:extLst>
          </p:cNvPr>
          <p:cNvSpPr>
            <a:spLocks noChangeShapeType="1"/>
          </p:cNvSpPr>
          <p:nvPr/>
        </p:nvSpPr>
        <p:spPr bwMode="auto">
          <a:xfrm>
            <a:off x="5759094" y="3471307"/>
            <a:ext cx="3221" cy="1808391"/>
          </a:xfrm>
          <a:prstGeom prst="line">
            <a:avLst/>
          </a:prstGeom>
          <a:noFill/>
          <a:ln w="15875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3" name="Line 73">
            <a:extLst>
              <a:ext uri="{FF2B5EF4-FFF2-40B4-BE49-F238E27FC236}">
                <a16:creationId xmlns:a16="http://schemas.microsoft.com/office/drawing/2014/main" id="{6A51E760-82D7-465E-8DBD-CCE1EA4C52E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737039" y="3936392"/>
            <a:ext cx="18287" cy="1343306"/>
          </a:xfrm>
          <a:prstGeom prst="line">
            <a:avLst/>
          </a:prstGeom>
          <a:noFill/>
          <a:ln w="15875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4" name="Line 74">
            <a:extLst>
              <a:ext uri="{FF2B5EF4-FFF2-40B4-BE49-F238E27FC236}">
                <a16:creationId xmlns:a16="http://schemas.microsoft.com/office/drawing/2014/main" id="{219562EA-304E-4B16-8131-5B7292A4D7B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714940" y="4432439"/>
            <a:ext cx="11972" cy="847258"/>
          </a:xfrm>
          <a:prstGeom prst="line">
            <a:avLst/>
          </a:prstGeom>
          <a:noFill/>
          <a:ln w="15875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5" name="Line 75">
            <a:extLst>
              <a:ext uri="{FF2B5EF4-FFF2-40B4-BE49-F238E27FC236}">
                <a16:creationId xmlns:a16="http://schemas.microsoft.com/office/drawing/2014/main" id="{C8795242-7D12-4944-B92B-7CF9140935C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689664" y="4271075"/>
            <a:ext cx="7903" cy="1008623"/>
          </a:xfrm>
          <a:prstGeom prst="line">
            <a:avLst/>
          </a:prstGeom>
          <a:noFill/>
          <a:ln w="15875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6" name="Line 76">
            <a:extLst>
              <a:ext uri="{FF2B5EF4-FFF2-40B4-BE49-F238E27FC236}">
                <a16:creationId xmlns:a16="http://schemas.microsoft.com/office/drawing/2014/main" id="{B352642D-BA27-4783-B5E8-07A039AE81D5}"/>
              </a:ext>
            </a:extLst>
          </p:cNvPr>
          <p:cNvSpPr>
            <a:spLocks noChangeShapeType="1"/>
          </p:cNvSpPr>
          <p:nvPr/>
        </p:nvSpPr>
        <p:spPr bwMode="auto">
          <a:xfrm>
            <a:off x="9660319" y="4862744"/>
            <a:ext cx="8834" cy="416953"/>
          </a:xfrm>
          <a:prstGeom prst="line">
            <a:avLst/>
          </a:prstGeom>
          <a:noFill/>
          <a:ln w="15875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88" name="Rectangle 88">
            <a:extLst>
              <a:ext uri="{FF2B5EF4-FFF2-40B4-BE49-F238E27FC236}">
                <a16:creationId xmlns:a16="http://schemas.microsoft.com/office/drawing/2014/main" id="{B50142AF-CE5E-4C09-B521-4DF7E068AC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8127" y="2059844"/>
            <a:ext cx="520976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1400" b="1" dirty="0">
                <a:solidFill>
                  <a:schemeClr val="accent1"/>
                </a:solidFill>
                <a:latin typeface="Open Sans" panose="020B0606030504020204" pitchFamily="34" charset="0"/>
              </a:rPr>
              <a:t>6.86%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9" name="Rectangle 89">
            <a:extLst>
              <a:ext uri="{FF2B5EF4-FFF2-40B4-BE49-F238E27FC236}">
                <a16:creationId xmlns:a16="http://schemas.microsoft.com/office/drawing/2014/main" id="{57020C6C-B914-4604-AC42-2393504CED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406" y="2778727"/>
            <a:ext cx="520976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1400" b="1" dirty="0">
                <a:solidFill>
                  <a:schemeClr val="accent1"/>
                </a:solidFill>
                <a:latin typeface="Open Sans" panose="020B0606030504020204" pitchFamily="34" charset="0"/>
              </a:rPr>
              <a:t>4.96%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0" name="Rectangle 90">
            <a:extLst>
              <a:ext uri="{FF2B5EF4-FFF2-40B4-BE49-F238E27FC236}">
                <a16:creationId xmlns:a16="http://schemas.microsoft.com/office/drawing/2014/main" id="{C377D937-5472-482F-BFEB-8D760EEB78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22887" y="2406051"/>
            <a:ext cx="520976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5</a:t>
            </a:r>
            <a:r>
              <a:rPr kumimoji="0" lang="en-US" altLang="ru-UA" sz="14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.00%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1" name="Rectangle 91">
            <a:extLst>
              <a:ext uri="{FF2B5EF4-FFF2-40B4-BE49-F238E27FC236}">
                <a16:creationId xmlns:a16="http://schemas.microsoft.com/office/drawing/2014/main" id="{1939C82C-7D0D-4A43-839C-438D577B1A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97065" y="2978267"/>
            <a:ext cx="520976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1400" b="1" dirty="0">
                <a:solidFill>
                  <a:schemeClr val="accent1"/>
                </a:solidFill>
                <a:latin typeface="Open Sans" panose="020B0606030504020204" pitchFamily="34" charset="0"/>
              </a:rPr>
              <a:t>4.70%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2" name="Rectangle 92">
            <a:extLst>
              <a:ext uri="{FF2B5EF4-FFF2-40B4-BE49-F238E27FC236}">
                <a16:creationId xmlns:a16="http://schemas.microsoft.com/office/drawing/2014/main" id="{C4B9073C-7C9C-41E8-8CEA-86FC1D3966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3227" y="3402297"/>
            <a:ext cx="520976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1400" b="1" dirty="0">
                <a:solidFill>
                  <a:schemeClr val="accent1"/>
                </a:solidFill>
                <a:latin typeface="Open Sans" panose="020B0606030504020204" pitchFamily="34" charset="0"/>
              </a:rPr>
              <a:t>4.15%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3" name="Rectangle 93">
            <a:extLst>
              <a:ext uri="{FF2B5EF4-FFF2-40B4-BE49-F238E27FC236}">
                <a16:creationId xmlns:a16="http://schemas.microsoft.com/office/drawing/2014/main" id="{E7FB1149-5715-497F-AE5A-0F35CA102C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18458" y="3867630"/>
            <a:ext cx="520976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1400" b="1" dirty="0">
                <a:solidFill>
                  <a:schemeClr val="accent1"/>
                </a:solidFill>
                <a:latin typeface="Open Sans" panose="020B0606030504020204" pitchFamily="34" charset="0"/>
              </a:rPr>
              <a:t>3.56%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4" name="Rectangle 94">
            <a:extLst>
              <a:ext uri="{FF2B5EF4-FFF2-40B4-BE49-F238E27FC236}">
                <a16:creationId xmlns:a16="http://schemas.microsoft.com/office/drawing/2014/main" id="{9BBFE2BB-5E81-49AC-96C5-76337BE4FA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33126" y="3842875"/>
            <a:ext cx="520976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1400" b="1" dirty="0">
                <a:solidFill>
                  <a:schemeClr val="accent1"/>
                </a:solidFill>
                <a:latin typeface="Open Sans" panose="020B0606030504020204" pitchFamily="34" charset="0"/>
              </a:rPr>
              <a:t>3.57%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5" name="Rectangle 95">
            <a:extLst>
              <a:ext uri="{FF2B5EF4-FFF2-40B4-BE49-F238E27FC236}">
                <a16:creationId xmlns:a16="http://schemas.microsoft.com/office/drawing/2014/main" id="{FF7FA220-8E21-4DB1-BA7F-039C646A8E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20036" y="4339325"/>
            <a:ext cx="520976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1400" b="1" dirty="0">
                <a:solidFill>
                  <a:schemeClr val="accent1"/>
                </a:solidFill>
                <a:latin typeface="Open Sans" panose="020B0606030504020204" pitchFamily="34" charset="0"/>
              </a:rPr>
              <a:t>3.12%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6" name="Rectangle 96">
            <a:extLst>
              <a:ext uri="{FF2B5EF4-FFF2-40B4-BE49-F238E27FC236}">
                <a16:creationId xmlns:a16="http://schemas.microsoft.com/office/drawing/2014/main" id="{573BBF32-D000-4F93-96FC-2257A503A7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71412" y="4283138"/>
            <a:ext cx="520976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1400" b="1" dirty="0">
                <a:solidFill>
                  <a:schemeClr val="accent1"/>
                </a:solidFill>
                <a:latin typeface="Open Sans" panose="020B0606030504020204" pitchFamily="34" charset="0"/>
              </a:rPr>
              <a:t>3.13%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994E48D-689B-465A-90EB-59E2640A7AFA}"/>
              </a:ext>
            </a:extLst>
          </p:cNvPr>
          <p:cNvSpPr/>
          <p:nvPr/>
        </p:nvSpPr>
        <p:spPr>
          <a:xfrm>
            <a:off x="1477962" y="5741988"/>
            <a:ext cx="9540939" cy="14215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" name="Rectangle 20">
            <a:extLst>
              <a:ext uri="{FF2B5EF4-FFF2-40B4-BE49-F238E27FC236}">
                <a16:creationId xmlns:a16="http://schemas.microsoft.com/office/drawing/2014/main" id="{847C9CCB-9F6A-474B-82B0-EEAA3AA7E9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105" y="2806337"/>
            <a:ext cx="219329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en-US" altLang="ru-UA" sz="2000" b="1" dirty="0">
                <a:solidFill>
                  <a:schemeClr val="accent1"/>
                </a:solidFill>
                <a:latin typeface="Open Sans" panose="020B0606030504020204" pitchFamily="34" charset="0"/>
              </a:rPr>
              <a:t>UNEMPLOYMENT</a:t>
            </a:r>
            <a:endParaRPr kumimoji="0" lang="ru-UA" altLang="ru-UA" sz="20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4" name="Rectangle 21">
            <a:extLst>
              <a:ext uri="{FF2B5EF4-FFF2-40B4-BE49-F238E27FC236}">
                <a16:creationId xmlns:a16="http://schemas.microsoft.com/office/drawing/2014/main" id="{7878F720-1A51-4D05-BC64-DB8DD38BA3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6253" y="3195635"/>
            <a:ext cx="62170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20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RATE</a:t>
            </a:r>
            <a:endParaRPr kumimoji="0" lang="ru-UA" altLang="ru-UA" sz="20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79" name="Rectangle 79">
            <a:extLst>
              <a:ext uri="{FF2B5EF4-FFF2-40B4-BE49-F238E27FC236}">
                <a16:creationId xmlns:a16="http://schemas.microsoft.com/office/drawing/2014/main" id="{EFD1911C-98D8-49E8-91A6-7828E884B7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96455" y="5428923"/>
            <a:ext cx="41037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1400" b="1" dirty="0">
                <a:solidFill>
                  <a:schemeClr val="accent1"/>
                </a:solidFill>
                <a:latin typeface="Open Sans" panose="020B0606030504020204" pitchFamily="34" charset="0"/>
              </a:rPr>
              <a:t>2010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0" name="Rectangle 80">
            <a:extLst>
              <a:ext uri="{FF2B5EF4-FFF2-40B4-BE49-F238E27FC236}">
                <a16:creationId xmlns:a16="http://schemas.microsoft.com/office/drawing/2014/main" id="{51B6D8E7-7C3B-4BF8-AF27-6D7AA5353D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1180" y="5428923"/>
            <a:ext cx="41037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1400" b="1" dirty="0">
                <a:solidFill>
                  <a:schemeClr val="accent1"/>
                </a:solidFill>
                <a:latin typeface="Open Sans" panose="020B0606030504020204" pitchFamily="34" charset="0"/>
              </a:rPr>
              <a:t>2011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1" name="Rectangle 81">
            <a:extLst>
              <a:ext uri="{FF2B5EF4-FFF2-40B4-BE49-F238E27FC236}">
                <a16:creationId xmlns:a16="http://schemas.microsoft.com/office/drawing/2014/main" id="{21A5FA3C-E053-4ADD-91B0-88B0DDD4AC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5905" y="5428923"/>
            <a:ext cx="41037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1400" b="1" dirty="0">
                <a:solidFill>
                  <a:schemeClr val="accent1"/>
                </a:solidFill>
                <a:latin typeface="Open Sans" panose="020B0606030504020204" pitchFamily="34" charset="0"/>
              </a:rPr>
              <a:t>2012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2" name="Rectangle 82">
            <a:extLst>
              <a:ext uri="{FF2B5EF4-FFF2-40B4-BE49-F238E27FC236}">
                <a16:creationId xmlns:a16="http://schemas.microsoft.com/office/drawing/2014/main" id="{0D92773C-5D6D-4F3B-89B9-8B5897F322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3805" y="5428923"/>
            <a:ext cx="41037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1400" b="1" dirty="0">
                <a:solidFill>
                  <a:schemeClr val="accent1"/>
                </a:solidFill>
                <a:latin typeface="Open Sans" panose="020B0606030504020204" pitchFamily="34" charset="0"/>
              </a:rPr>
              <a:t>2013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3" name="Rectangle 83">
            <a:extLst>
              <a:ext uri="{FF2B5EF4-FFF2-40B4-BE49-F238E27FC236}">
                <a16:creationId xmlns:a16="http://schemas.microsoft.com/office/drawing/2014/main" id="{A3EA25F7-A37A-460C-A0B0-22A20710E9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8530" y="5428923"/>
            <a:ext cx="41037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1400" b="1" dirty="0">
                <a:solidFill>
                  <a:schemeClr val="accent1"/>
                </a:solidFill>
                <a:latin typeface="Open Sans" panose="020B0606030504020204" pitchFamily="34" charset="0"/>
              </a:rPr>
              <a:t>2014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4" name="Rectangle 84">
            <a:extLst>
              <a:ext uri="{FF2B5EF4-FFF2-40B4-BE49-F238E27FC236}">
                <a16:creationId xmlns:a16="http://schemas.microsoft.com/office/drawing/2014/main" id="{31E83738-54D9-4BC7-BCA7-C00277D42A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78017" y="5428923"/>
            <a:ext cx="41037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1400" b="1" dirty="0">
                <a:solidFill>
                  <a:schemeClr val="accent1"/>
                </a:solidFill>
                <a:latin typeface="Open Sans" panose="020B0606030504020204" pitchFamily="34" charset="0"/>
              </a:rPr>
              <a:t>2015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5" name="Rectangle 85">
            <a:extLst>
              <a:ext uri="{FF2B5EF4-FFF2-40B4-BE49-F238E27FC236}">
                <a16:creationId xmlns:a16="http://schemas.microsoft.com/office/drawing/2014/main" id="{417EB15E-47DE-4C57-BD05-5C926F169C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2742" y="5428923"/>
            <a:ext cx="41037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1400" b="1" dirty="0">
                <a:solidFill>
                  <a:schemeClr val="accent1"/>
                </a:solidFill>
                <a:latin typeface="Open Sans" panose="020B0606030504020204" pitchFamily="34" charset="0"/>
              </a:rPr>
              <a:t>2016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6" name="Rectangle 86">
            <a:extLst>
              <a:ext uri="{FF2B5EF4-FFF2-40B4-BE49-F238E27FC236}">
                <a16:creationId xmlns:a16="http://schemas.microsoft.com/office/drawing/2014/main" id="{18DBEF9F-A7A5-48B0-A475-E7EC576C7B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0642" y="5428923"/>
            <a:ext cx="41037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1400" b="1" dirty="0">
                <a:solidFill>
                  <a:schemeClr val="accent1"/>
                </a:solidFill>
                <a:latin typeface="Open Sans" panose="020B0606030504020204" pitchFamily="34" charset="0"/>
              </a:rPr>
              <a:t>2017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7" name="Rectangle 87">
            <a:extLst>
              <a:ext uri="{FF2B5EF4-FFF2-40B4-BE49-F238E27FC236}">
                <a16:creationId xmlns:a16="http://schemas.microsoft.com/office/drawing/2014/main" id="{84941A2E-BD49-40E7-B12B-F1FB159FC7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05367" y="5428923"/>
            <a:ext cx="41037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1400" b="1" dirty="0">
                <a:solidFill>
                  <a:schemeClr val="accent1"/>
                </a:solidFill>
                <a:latin typeface="Open Sans" panose="020B0606030504020204" pitchFamily="34" charset="0"/>
              </a:rPr>
              <a:t>2018</a:t>
            </a:r>
            <a:endParaRPr kumimoji="0" lang="ru-UA" altLang="ru-UA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92E446D2-F968-49EA-8955-79EBFC075EFE}"/>
              </a:ext>
            </a:extLst>
          </p:cNvPr>
          <p:cNvSpPr/>
          <p:nvPr/>
        </p:nvSpPr>
        <p:spPr>
          <a:xfrm>
            <a:off x="2708142" y="2468496"/>
            <a:ext cx="240947" cy="240947"/>
          </a:xfrm>
          <a:prstGeom prst="ellipse">
            <a:avLst/>
          </a:prstGeom>
          <a:gradFill flip="none" rotWithShape="1">
            <a:gsLst>
              <a:gs pos="100000">
                <a:srgbClr val="9FA4B7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63500" dir="2700000" algn="tl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B32481A5-FE8B-4173-979C-B3794DF24033}"/>
              </a:ext>
            </a:extLst>
          </p:cNvPr>
          <p:cNvSpPr/>
          <p:nvPr/>
        </p:nvSpPr>
        <p:spPr>
          <a:xfrm>
            <a:off x="3684454" y="3230360"/>
            <a:ext cx="240947" cy="240947"/>
          </a:xfrm>
          <a:prstGeom prst="ellipse">
            <a:avLst/>
          </a:prstGeom>
          <a:gradFill flip="none" rotWithShape="1">
            <a:gsLst>
              <a:gs pos="100000">
                <a:srgbClr val="9FA4B7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63500" dir="2700000" algn="tl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B5DE1202-B642-46B4-8F2D-5123F3CAE295}"/>
              </a:ext>
            </a:extLst>
          </p:cNvPr>
          <p:cNvSpPr/>
          <p:nvPr/>
        </p:nvSpPr>
        <p:spPr>
          <a:xfrm>
            <a:off x="4680911" y="3026461"/>
            <a:ext cx="240947" cy="240947"/>
          </a:xfrm>
          <a:prstGeom prst="ellipse">
            <a:avLst/>
          </a:prstGeom>
          <a:gradFill flip="none" rotWithShape="1">
            <a:gsLst>
              <a:gs pos="100000">
                <a:srgbClr val="9FA4B7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63500" dir="2700000" algn="tl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21B9D074-2ED8-4609-BE69-3EEB1C989E70}"/>
              </a:ext>
            </a:extLst>
          </p:cNvPr>
          <p:cNvSpPr/>
          <p:nvPr/>
        </p:nvSpPr>
        <p:spPr>
          <a:xfrm>
            <a:off x="5638620" y="3430613"/>
            <a:ext cx="240947" cy="240947"/>
          </a:xfrm>
          <a:prstGeom prst="ellipse">
            <a:avLst/>
          </a:prstGeom>
          <a:gradFill flip="none" rotWithShape="1">
            <a:gsLst>
              <a:gs pos="100000">
                <a:srgbClr val="9FA4B7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63500" dir="2700000" algn="tl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591805E7-101F-45A7-AF39-044042BE18A2}"/>
              </a:ext>
            </a:extLst>
          </p:cNvPr>
          <p:cNvSpPr/>
          <p:nvPr/>
        </p:nvSpPr>
        <p:spPr>
          <a:xfrm>
            <a:off x="6618154" y="3774349"/>
            <a:ext cx="240947" cy="240947"/>
          </a:xfrm>
          <a:prstGeom prst="ellipse">
            <a:avLst/>
          </a:prstGeom>
          <a:gradFill flip="none" rotWithShape="1">
            <a:gsLst>
              <a:gs pos="100000">
                <a:srgbClr val="9FA4B7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63500" dir="2700000" algn="tl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0B66A96-3EB0-4354-B7B0-06BBFE0A4917}"/>
              </a:ext>
            </a:extLst>
          </p:cNvPr>
          <p:cNvSpPr/>
          <p:nvPr/>
        </p:nvSpPr>
        <p:spPr>
          <a:xfrm>
            <a:off x="7610391" y="4315557"/>
            <a:ext cx="240947" cy="240947"/>
          </a:xfrm>
          <a:prstGeom prst="ellipse">
            <a:avLst/>
          </a:prstGeom>
          <a:gradFill flip="none" rotWithShape="1">
            <a:gsLst>
              <a:gs pos="100000">
                <a:srgbClr val="9FA4B7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63500" dir="2700000" algn="tl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62EF29E4-C762-41C9-99EE-75BB15FDC122}"/>
              </a:ext>
            </a:extLst>
          </p:cNvPr>
          <p:cNvSpPr/>
          <p:nvPr/>
        </p:nvSpPr>
        <p:spPr>
          <a:xfrm>
            <a:off x="8573141" y="4271075"/>
            <a:ext cx="240947" cy="240947"/>
          </a:xfrm>
          <a:prstGeom prst="ellipse">
            <a:avLst/>
          </a:prstGeom>
          <a:gradFill flip="none" rotWithShape="1">
            <a:gsLst>
              <a:gs pos="100000">
                <a:srgbClr val="9FA4B7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63500" dir="2700000" algn="tl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20F1F22D-FB9E-4BB7-AA0A-5C21C191C040}"/>
              </a:ext>
            </a:extLst>
          </p:cNvPr>
          <p:cNvSpPr/>
          <p:nvPr/>
        </p:nvSpPr>
        <p:spPr>
          <a:xfrm>
            <a:off x="9548677" y="4761809"/>
            <a:ext cx="240947" cy="240947"/>
          </a:xfrm>
          <a:prstGeom prst="ellipse">
            <a:avLst/>
          </a:prstGeom>
          <a:gradFill flip="none" rotWithShape="1">
            <a:gsLst>
              <a:gs pos="100000">
                <a:srgbClr val="9FA4B7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63500" dir="2700000" algn="tl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8E163DE5-9E8F-4878-BF20-C76044E0F11C}"/>
              </a:ext>
            </a:extLst>
          </p:cNvPr>
          <p:cNvSpPr/>
          <p:nvPr/>
        </p:nvSpPr>
        <p:spPr>
          <a:xfrm>
            <a:off x="10520260" y="4702428"/>
            <a:ext cx="240947" cy="240947"/>
          </a:xfrm>
          <a:prstGeom prst="ellipse">
            <a:avLst/>
          </a:prstGeom>
          <a:gradFill flip="none" rotWithShape="1">
            <a:gsLst>
              <a:gs pos="100000">
                <a:srgbClr val="9FA4B7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63500" dir="2700000" algn="tl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45" name="Line 75">
            <a:extLst>
              <a:ext uri="{FF2B5EF4-FFF2-40B4-BE49-F238E27FC236}">
                <a16:creationId xmlns:a16="http://schemas.microsoft.com/office/drawing/2014/main" id="{D1C30CCC-F1EC-4723-B259-E6BD1CAB1D89}"/>
              </a:ext>
            </a:extLst>
          </p:cNvPr>
          <p:cNvSpPr>
            <a:spLocks noChangeShapeType="1"/>
          </p:cNvSpPr>
          <p:nvPr/>
        </p:nvSpPr>
        <p:spPr bwMode="auto">
          <a:xfrm>
            <a:off x="2373544" y="5656464"/>
            <a:ext cx="8743243" cy="60769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C8DD63-7CCA-4ADD-A59A-2B578E5D913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7605" y1="38018" x2="57605" y2="38018"/>
                        <a14:foregroundMark x1="57246" y1="51382" x2="57246" y2="51382"/>
                        <a14:foregroundMark x1="58084" y1="64286" x2="58084" y2="64286"/>
                        <a14:foregroundMark x1="31018" y1="69355" x2="31018" y2="69355"/>
                        <a14:foregroundMark x1="31018" y1="68203" x2="31018" y2="68203"/>
                        <a14:foregroundMark x1="32814" y1="82488" x2="32814" y2="82488"/>
                        <a14:foregroundMark x1="33293" y1="86406" x2="33293" y2="86406"/>
                        <a14:foregroundMark x1="21078" y1="20507" x2="21078" y2="20507"/>
                        <a14:foregroundMark x1="20719" y1="20507" x2="20719" y2="20507"/>
                        <a14:foregroundMark x1="21198" y1="20046" x2="21198" y2="2004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8194784" y="811383"/>
            <a:ext cx="3604220" cy="18733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491F5AE-CE79-46AA-9FDF-EEC61021C8A2}"/>
              </a:ext>
            </a:extLst>
          </p:cNvPr>
          <p:cNvSpPr txBox="1"/>
          <p:nvPr/>
        </p:nvSpPr>
        <p:spPr>
          <a:xfrm>
            <a:off x="8967104" y="1327190"/>
            <a:ext cx="1528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Male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D05056F-C436-4C6F-A653-DE6187FBE80A}"/>
              </a:ext>
            </a:extLst>
          </p:cNvPr>
          <p:cNvSpPr txBox="1"/>
          <p:nvPr/>
        </p:nvSpPr>
        <p:spPr>
          <a:xfrm>
            <a:off x="10050014" y="1542633"/>
            <a:ext cx="75615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46.6%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083AFF2-3550-45ED-A651-7AE0779C7D10}"/>
              </a:ext>
            </a:extLst>
          </p:cNvPr>
          <p:cNvSpPr txBox="1"/>
          <p:nvPr/>
        </p:nvSpPr>
        <p:spPr>
          <a:xfrm>
            <a:off x="8808577" y="1579377"/>
            <a:ext cx="1528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Female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F53C700-AD2B-498E-AAC3-7249D74C429F}"/>
              </a:ext>
            </a:extLst>
          </p:cNvPr>
          <p:cNvSpPr txBox="1"/>
          <p:nvPr/>
        </p:nvSpPr>
        <p:spPr>
          <a:xfrm>
            <a:off x="10702912" y="1813833"/>
            <a:ext cx="75615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46.0%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54AF4E1-3DD1-4A83-ACA8-16D1F07B5B4D}"/>
              </a:ext>
            </a:extLst>
          </p:cNvPr>
          <p:cNvSpPr txBox="1"/>
          <p:nvPr/>
        </p:nvSpPr>
        <p:spPr>
          <a:xfrm>
            <a:off x="8732296" y="1842997"/>
            <a:ext cx="1528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Unknow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CFB3C67-3727-4A9E-A9B9-E17FF0326868}"/>
              </a:ext>
            </a:extLst>
          </p:cNvPr>
          <p:cNvSpPr txBox="1"/>
          <p:nvPr/>
        </p:nvSpPr>
        <p:spPr>
          <a:xfrm>
            <a:off x="10667326" y="796295"/>
            <a:ext cx="75615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7.4%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0A1B041-9B99-4DAD-A7FE-9110DB42734F}"/>
              </a:ext>
            </a:extLst>
          </p:cNvPr>
          <p:cNvSpPr txBox="1"/>
          <p:nvPr/>
        </p:nvSpPr>
        <p:spPr>
          <a:xfrm>
            <a:off x="125536" y="6135009"/>
            <a:ext cx="68457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References”</a:t>
            </a:r>
            <a:endParaRPr lang="en-US" sz="1200" dirty="0"/>
          </a:p>
          <a:p>
            <a:r>
              <a:rPr lang="en-US" sz="1200" dirty="0"/>
              <a:t>https://www.zippia.com/data-analyst-jobs/demographics/</a:t>
            </a:r>
          </a:p>
          <a:p>
            <a:r>
              <a:rPr lang="en-US" sz="1200" dirty="0"/>
              <a:t>https://www.morningfuture.com/en/2018/02/21/data-analyst-data-scientist-big-data-work/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E810CFA-AC5F-46CF-A261-846CF896C983}"/>
              </a:ext>
            </a:extLst>
          </p:cNvPr>
          <p:cNvSpPr txBox="1"/>
          <p:nvPr/>
        </p:nvSpPr>
        <p:spPr>
          <a:xfrm>
            <a:off x="5875447" y="215878"/>
            <a:ext cx="321322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over 80,000 Data Analysts</a:t>
            </a:r>
          </a:p>
          <a:p>
            <a:endParaRPr lang="en-US" sz="1400" dirty="0"/>
          </a:p>
          <a:p>
            <a:r>
              <a:rPr lang="en-US" sz="1600" dirty="0"/>
              <a:t>Male</a:t>
            </a:r>
            <a:r>
              <a:rPr lang="en-US" sz="1400" dirty="0"/>
              <a:t>		</a:t>
            </a:r>
            <a:r>
              <a:rPr lang="en-US" sz="1600" dirty="0"/>
              <a:t>Female</a:t>
            </a:r>
          </a:p>
          <a:p>
            <a:r>
              <a:rPr lang="en-US" sz="1400" dirty="0"/>
              <a:t>         </a:t>
            </a:r>
            <a:r>
              <a:rPr lang="en-US" sz="1600" b="1" dirty="0"/>
              <a:t>46.6%</a:t>
            </a:r>
            <a:r>
              <a:rPr lang="en-US" sz="1600" dirty="0"/>
              <a:t>	                   </a:t>
            </a:r>
            <a:r>
              <a:rPr lang="en-US" sz="1400" dirty="0"/>
              <a:t>	</a:t>
            </a:r>
            <a:r>
              <a:rPr lang="en-US" sz="1600" b="1" dirty="0"/>
              <a:t>            46.0%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284D83-9EFD-48FE-B2DA-A8ED44EE366E}"/>
              </a:ext>
            </a:extLst>
          </p:cNvPr>
          <p:cNvCxnSpPr/>
          <p:nvPr/>
        </p:nvCxnSpPr>
        <p:spPr>
          <a:xfrm>
            <a:off x="6085822" y="522735"/>
            <a:ext cx="1997446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data of DA">
            <a:hlinkClick r:id="" action="ppaction://media"/>
            <a:extLst>
              <a:ext uri="{FF2B5EF4-FFF2-40B4-BE49-F238E27FC236}">
                <a16:creationId xmlns:a16="http://schemas.microsoft.com/office/drawing/2014/main" id="{AC3BAA7B-BF4F-44E8-8210-704946B5F2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70341" y="5600414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177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224"/>
    </mc:Choice>
    <mc:Fallback>
      <p:transition spd="slow" advTm="59224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 p14:presetBounceEnd="8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2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2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8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2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2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8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 p14:presetBounceEnd="8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9" dur="2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0" dur="2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3" dur="2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4" dur="2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 p14:presetBounceEnd="8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7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8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 p14:presetBounceEnd="80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1" dur="2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2" dur="2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 p14:presetBounceEnd="8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5" dur="2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6" dur="2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8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9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0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decel="10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decel="10000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decel="10000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4" decel="100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1" fill="hold" grpId="0" nodeType="withEffect" p14:presetBounceEnd="8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5" dur="2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76" dur="2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1" fill="hold" grpId="0" nodeType="withEffect" p14:presetBounceEnd="8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9" dur="2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0" dur="2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1" fill="hold" grpId="0" nodeType="withEffect" p14:presetBounceEnd="8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83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4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1" fill="hold" grpId="0" nodeType="withEffect" p14:presetBounceEnd="8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87" dur="2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8" dur="2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1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91" dur="2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92" dur="2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2" presetClass="entr" presetSubtype="1" fill="hold" grpId="0" nodeType="withEffect" p14:presetBounceEnd="8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95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96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7" presetID="2" presetClass="entr" presetSubtype="1" fill="hold" grpId="0" nodeType="withEffect" p14:presetBounceEnd="80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99" dur="2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00" dur="2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1" presetID="2" presetClass="entr" presetSubtype="1" fill="hold" grpId="0" nodeType="withEffect" p14:presetBounceEnd="8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03" dur="2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04" dur="2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5" presetID="2" presetClass="entr" presetSubtype="1" fill="hold" grpId="0" nodeType="withEffect" p14:presetBounceEnd="8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07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08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9" presetID="2" presetClass="entr" presetSubtype="4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1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2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3" presetID="2" presetClass="entr" presetSubtype="4" decel="10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5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6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7" presetID="2" presetClass="entr" presetSubtype="4" decel="10000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9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0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1" presetID="2" presetClass="entr" presetSubtype="4" decel="10000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3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4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5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7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8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9" presetID="2" presetClass="entr" presetSubtype="4" decel="100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1" dur="10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2" dur="10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3" presetID="2" presetClass="entr" presetSubtype="4" decel="10000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5" dur="10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6" dur="10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7" presetID="2" presetClass="entr" presetSubtype="4" decel="10000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9" dur="10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0" dur="10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1" presetID="2" presetClass="entr" presetSubtype="4" decel="10000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3" dur="10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4" dur="10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5" presetID="2" presetClass="entr" presetSubtype="4" decel="10000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7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8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9" presetID="2" presetClass="entr" presetSubtype="4" decel="100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1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2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3" presetID="2" presetClass="entr" presetSubtype="1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7" presetID="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1" presetID="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3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4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5" presetID="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7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8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9" presetID="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1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3" presetID="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5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6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7" presetID="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9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0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1" presetID="16" presetClass="entr" presetSubtype="2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Horizontal)">
                                          <p:cBhvr>
                                            <p:cTn id="183" dur="75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4" presetID="16" presetClass="entr" presetSubtype="26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Horizontal)">
                                          <p:cBhvr>
                                            <p:cTn id="186" dur="7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7" fill="hold">
                                <p:stCondLst>
                                  <p:cond delay="2900"/>
                                </p:stCondLst>
                                <p:childTnLst>
                                  <p:par>
                                    <p:cTn id="188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89" dur="59224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190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10"/>
                    </p:tgtEl>
                  </p:cMediaNode>
                </p:audio>
              </p:childTnLst>
            </p:cTn>
          </p:par>
        </p:tnLst>
        <p:bldLst>
          <p:bldP spid="44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  <p:bldP spid="76" grpId="0" animBg="1"/>
          <p:bldP spid="88" grpId="0"/>
          <p:bldP spid="89" grpId="0"/>
          <p:bldP spid="90" grpId="0"/>
          <p:bldP spid="91" grpId="0"/>
          <p:bldP spid="92" grpId="0"/>
          <p:bldP spid="93" grpId="0"/>
          <p:bldP spid="94" grpId="0"/>
          <p:bldP spid="95" grpId="0"/>
          <p:bldP spid="96" grpId="0"/>
          <p:bldP spid="79" grpId="0"/>
          <p:bldP spid="80" grpId="0"/>
          <p:bldP spid="81" grpId="0"/>
          <p:bldP spid="82" grpId="0"/>
          <p:bldP spid="83" grpId="0"/>
          <p:bldP spid="84" grpId="0"/>
          <p:bldP spid="85" grpId="0"/>
          <p:bldP spid="86" grpId="0"/>
          <p:bldP spid="87" grpId="0"/>
          <p:bldP spid="66" grpId="0" animBg="1"/>
          <p:bldP spid="67" grpId="0" animBg="1"/>
          <p:bldP spid="98" grpId="0" animBg="1"/>
          <p:bldP spid="100" grpId="0" animBg="1"/>
          <p:bldP spid="101" grpId="0" animBg="1"/>
          <p:bldP spid="102" grpId="0" animBg="1"/>
          <p:bldP spid="103" grpId="0" animBg="1"/>
          <p:bldP spid="104" grpId="0" animBg="1"/>
          <p:bldP spid="105" grpId="0" animBg="1"/>
          <p:bldP spid="45" grpId="0" animBg="1"/>
          <p:bldP spid="9" grpId="0"/>
          <p:bldP spid="52" grpId="0"/>
          <p:bldP spid="55" grpId="0"/>
          <p:bldP spid="56" grpId="0"/>
          <p:bldP spid="59" grpId="0"/>
          <p:bldP spid="60" grpId="0"/>
          <p:bldP spid="5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2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2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2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2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2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2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2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2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decel="10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decel="10000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decel="10000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4" decel="100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1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2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2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2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2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2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2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2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2" dur="2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6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7" presetID="2" presetClass="entr" presetSubtype="1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9" dur="2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0" dur="2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1" presetID="2" presetClass="entr" presetSubtype="1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3" dur="2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4" dur="2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5" presetID="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7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8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9" presetID="2" presetClass="entr" presetSubtype="4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1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2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3" presetID="2" presetClass="entr" presetSubtype="4" decel="10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5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6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7" presetID="2" presetClass="entr" presetSubtype="4" decel="10000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9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0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1" presetID="2" presetClass="entr" presetSubtype="4" decel="10000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3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4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5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7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8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9" presetID="2" presetClass="entr" presetSubtype="4" decel="100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1" dur="10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2" dur="10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3" presetID="2" presetClass="entr" presetSubtype="4" decel="10000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5" dur="10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6" dur="10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7" presetID="2" presetClass="entr" presetSubtype="4" decel="10000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9" dur="10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0" dur="10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1" presetID="2" presetClass="entr" presetSubtype="4" decel="10000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3" dur="10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4" dur="10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5" presetID="2" presetClass="entr" presetSubtype="4" decel="10000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7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8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9" presetID="2" presetClass="entr" presetSubtype="4" decel="100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1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2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3" presetID="2" presetClass="entr" presetSubtype="1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7" presetID="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1" presetID="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3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4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5" presetID="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7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8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9" presetID="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1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3" presetID="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5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6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7" presetID="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9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0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1" presetID="16" presetClass="entr" presetSubtype="2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Horizontal)">
                                          <p:cBhvr>
                                            <p:cTn id="183" dur="75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4" presetID="16" presetClass="entr" presetSubtype="26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Horizontal)">
                                          <p:cBhvr>
                                            <p:cTn id="186" dur="7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7" fill="hold">
                                <p:stCondLst>
                                  <p:cond delay="2900"/>
                                </p:stCondLst>
                                <p:childTnLst>
                                  <p:par>
                                    <p:cTn id="188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89" dur="59224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190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10"/>
                    </p:tgtEl>
                  </p:cMediaNode>
                </p:audio>
              </p:childTnLst>
            </p:cTn>
          </p:par>
        </p:tnLst>
        <p:bldLst>
          <p:bldP spid="44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  <p:bldP spid="76" grpId="0" animBg="1"/>
          <p:bldP spid="88" grpId="0"/>
          <p:bldP spid="89" grpId="0"/>
          <p:bldP spid="90" grpId="0"/>
          <p:bldP spid="91" grpId="0"/>
          <p:bldP spid="92" grpId="0"/>
          <p:bldP spid="93" grpId="0"/>
          <p:bldP spid="94" grpId="0"/>
          <p:bldP spid="95" grpId="0"/>
          <p:bldP spid="96" grpId="0"/>
          <p:bldP spid="79" grpId="0"/>
          <p:bldP spid="80" grpId="0"/>
          <p:bldP spid="81" grpId="0"/>
          <p:bldP spid="82" grpId="0"/>
          <p:bldP spid="83" grpId="0"/>
          <p:bldP spid="84" grpId="0"/>
          <p:bldP spid="85" grpId="0"/>
          <p:bldP spid="86" grpId="0"/>
          <p:bldP spid="87" grpId="0"/>
          <p:bldP spid="66" grpId="0" animBg="1"/>
          <p:bldP spid="67" grpId="0" animBg="1"/>
          <p:bldP spid="98" grpId="0" animBg="1"/>
          <p:bldP spid="100" grpId="0" animBg="1"/>
          <p:bldP spid="101" grpId="0" animBg="1"/>
          <p:bldP spid="102" grpId="0" animBg="1"/>
          <p:bldP spid="103" grpId="0" animBg="1"/>
          <p:bldP spid="104" grpId="0" animBg="1"/>
          <p:bldP spid="105" grpId="0" animBg="1"/>
          <p:bldP spid="45" grpId="0" animBg="1"/>
          <p:bldP spid="9" grpId="0"/>
          <p:bldP spid="52" grpId="0"/>
          <p:bldP spid="55" grpId="0"/>
          <p:bldP spid="56" grpId="0"/>
          <p:bldP spid="59" grpId="0"/>
          <p:bldP spid="60" grpId="0"/>
          <p:bldP spid="53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71B1BE5-8340-469B-8FC5-F30329A9096F}"/>
              </a:ext>
            </a:extLst>
          </p:cNvPr>
          <p:cNvGrpSpPr/>
          <p:nvPr/>
        </p:nvGrpSpPr>
        <p:grpSpPr>
          <a:xfrm>
            <a:off x="6677826" y="836117"/>
            <a:ext cx="4780400" cy="4785554"/>
            <a:chOff x="1096963" y="1447800"/>
            <a:chExt cx="2946400" cy="2949575"/>
          </a:xfrm>
        </p:grpSpPr>
        <p:sp>
          <p:nvSpPr>
            <p:cNvPr id="5" name="Oval 101">
              <a:extLst>
                <a:ext uri="{FF2B5EF4-FFF2-40B4-BE49-F238E27FC236}">
                  <a16:creationId xmlns:a16="http://schemas.microsoft.com/office/drawing/2014/main" id="{E0839A1F-9DBE-4540-9D4B-56FB422F69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6963" y="1447800"/>
              <a:ext cx="2946400" cy="2949575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28D5EBC-DDD0-480E-80E6-68C25EE65C7F}"/>
                </a:ext>
              </a:extLst>
            </p:cNvPr>
            <p:cNvGrpSpPr/>
            <p:nvPr/>
          </p:nvGrpSpPr>
          <p:grpSpPr>
            <a:xfrm>
              <a:off x="1325878" y="1688782"/>
              <a:ext cx="2471740" cy="2471738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F05D9E13-F232-4F12-9BE6-06C8720893A6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A81A8778-C645-4D55-B005-78BECD92EA83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sp>
        <p:nvSpPr>
          <p:cNvPr id="10" name="Freeform 9">
            <a:extLst>
              <a:ext uri="{FF2B5EF4-FFF2-40B4-BE49-F238E27FC236}">
                <a16:creationId xmlns:a16="http://schemas.microsoft.com/office/drawing/2014/main" id="{EAB2242D-2DA6-4ACE-9976-090CB0F24811}"/>
              </a:ext>
            </a:extLst>
          </p:cNvPr>
          <p:cNvSpPr>
            <a:spLocks/>
          </p:cNvSpPr>
          <p:nvPr/>
        </p:nvSpPr>
        <p:spPr bwMode="auto">
          <a:xfrm>
            <a:off x="7182678" y="1338027"/>
            <a:ext cx="3737265" cy="3142288"/>
          </a:xfrm>
          <a:custGeom>
            <a:avLst/>
            <a:gdLst>
              <a:gd name="T0" fmla="*/ 83 w 609"/>
              <a:gd name="T1" fmla="*/ 511 h 511"/>
              <a:gd name="T2" fmla="*/ 75 w 609"/>
              <a:gd name="T3" fmla="*/ 507 h 511"/>
              <a:gd name="T4" fmla="*/ 0 w 609"/>
              <a:gd name="T5" fmla="*/ 306 h 511"/>
              <a:gd name="T6" fmla="*/ 306 w 609"/>
              <a:gd name="T7" fmla="*/ 0 h 511"/>
              <a:gd name="T8" fmla="*/ 609 w 609"/>
              <a:gd name="T9" fmla="*/ 263 h 511"/>
              <a:gd name="T10" fmla="*/ 600 w 609"/>
              <a:gd name="T11" fmla="*/ 274 h 511"/>
              <a:gd name="T12" fmla="*/ 589 w 609"/>
              <a:gd name="T13" fmla="*/ 266 h 511"/>
              <a:gd name="T14" fmla="*/ 306 w 609"/>
              <a:gd name="T15" fmla="*/ 20 h 511"/>
              <a:gd name="T16" fmla="*/ 20 w 609"/>
              <a:gd name="T17" fmla="*/ 306 h 511"/>
              <a:gd name="T18" fmla="*/ 90 w 609"/>
              <a:gd name="T19" fmla="*/ 494 h 511"/>
              <a:gd name="T20" fmla="*/ 89 w 609"/>
              <a:gd name="T21" fmla="*/ 508 h 511"/>
              <a:gd name="T22" fmla="*/ 83 w 609"/>
              <a:gd name="T23" fmla="*/ 511 h 5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09" h="511">
                <a:moveTo>
                  <a:pt x="83" y="511"/>
                </a:moveTo>
                <a:cubicBezTo>
                  <a:pt x="80" y="511"/>
                  <a:pt x="77" y="509"/>
                  <a:pt x="75" y="507"/>
                </a:cubicBezTo>
                <a:cubicBezTo>
                  <a:pt x="26" y="451"/>
                  <a:pt x="0" y="380"/>
                  <a:pt x="0" y="306"/>
                </a:cubicBezTo>
                <a:cubicBezTo>
                  <a:pt x="0" y="137"/>
                  <a:pt x="137" y="0"/>
                  <a:pt x="306" y="0"/>
                </a:cubicBezTo>
                <a:cubicBezTo>
                  <a:pt x="457" y="0"/>
                  <a:pt x="587" y="113"/>
                  <a:pt x="609" y="263"/>
                </a:cubicBezTo>
                <a:cubicBezTo>
                  <a:pt x="609" y="268"/>
                  <a:pt x="606" y="273"/>
                  <a:pt x="600" y="274"/>
                </a:cubicBezTo>
                <a:cubicBezTo>
                  <a:pt x="595" y="275"/>
                  <a:pt x="590" y="271"/>
                  <a:pt x="589" y="266"/>
                </a:cubicBezTo>
                <a:cubicBezTo>
                  <a:pt x="569" y="126"/>
                  <a:pt x="447" y="20"/>
                  <a:pt x="306" y="20"/>
                </a:cubicBezTo>
                <a:cubicBezTo>
                  <a:pt x="148" y="20"/>
                  <a:pt x="20" y="148"/>
                  <a:pt x="20" y="306"/>
                </a:cubicBezTo>
                <a:cubicBezTo>
                  <a:pt x="20" y="375"/>
                  <a:pt x="45" y="442"/>
                  <a:pt x="90" y="494"/>
                </a:cubicBezTo>
                <a:cubicBezTo>
                  <a:pt x="94" y="498"/>
                  <a:pt x="93" y="504"/>
                  <a:pt x="89" y="508"/>
                </a:cubicBezTo>
                <a:cubicBezTo>
                  <a:pt x="87" y="510"/>
                  <a:pt x="85" y="511"/>
                  <a:pt x="83" y="511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0" scaled="0"/>
            <a:tileRect/>
          </a:gradFill>
          <a:ln>
            <a:noFill/>
          </a:ln>
          <a:effectLst>
            <a:softEdge rad="0"/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F5D22D6-9E5B-4657-8068-8241E0A916C7}"/>
              </a:ext>
            </a:extLst>
          </p:cNvPr>
          <p:cNvSpPr/>
          <p:nvPr/>
        </p:nvSpPr>
        <p:spPr>
          <a:xfrm>
            <a:off x="7449762" y="4170974"/>
            <a:ext cx="501484" cy="501484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77800" dist="1270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38B9171-7B27-4D84-BF38-E216BF23630E}"/>
              </a:ext>
            </a:extLst>
          </p:cNvPr>
          <p:cNvGrpSpPr/>
          <p:nvPr/>
        </p:nvGrpSpPr>
        <p:grpSpPr>
          <a:xfrm>
            <a:off x="8179690" y="2541816"/>
            <a:ext cx="2096729" cy="1363420"/>
            <a:chOff x="8542337" y="2294851"/>
            <a:chExt cx="2096729" cy="1363420"/>
          </a:xfrm>
        </p:grpSpPr>
        <p:sp>
          <p:nvSpPr>
            <p:cNvPr id="14" name="Rectangle 114">
              <a:extLst>
                <a:ext uri="{FF2B5EF4-FFF2-40B4-BE49-F238E27FC236}">
                  <a16:creationId xmlns:a16="http://schemas.microsoft.com/office/drawing/2014/main" id="{F303A798-BDE8-4EDD-9FEB-7614EA240D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42337" y="2981163"/>
              <a:ext cx="2096729" cy="6771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ru-UA" sz="4400" b="1" dirty="0">
                  <a:solidFill>
                    <a:schemeClr val="accent1"/>
                  </a:solidFill>
                  <a:latin typeface="Open Sans" panose="020B0606030504020204" pitchFamily="34" charset="0"/>
                </a:rPr>
                <a:t>94,280</a:t>
              </a:r>
              <a:endParaRPr kumimoji="0" lang="ru-UA" altLang="ru-UA" sz="32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15" name="Rectangle 115">
              <a:extLst>
                <a:ext uri="{FF2B5EF4-FFF2-40B4-BE49-F238E27FC236}">
                  <a16:creationId xmlns:a16="http://schemas.microsoft.com/office/drawing/2014/main" id="{B9D85DF8-7FBB-41D2-A166-3D19A11CDD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98588" y="2294851"/>
              <a:ext cx="1584224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UA" altLang="ru-UA" sz="14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0722768-BBED-420F-AF0A-D3176FD02582}"/>
              </a:ext>
            </a:extLst>
          </p:cNvPr>
          <p:cNvGrpSpPr/>
          <p:nvPr/>
        </p:nvGrpSpPr>
        <p:grpSpPr>
          <a:xfrm>
            <a:off x="860514" y="1631787"/>
            <a:ext cx="910029" cy="910029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132761C-FD15-4F46-8254-C7FC49124289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3DD7765-955A-4F77-8687-5A78D0F73561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5187B819-ADD2-43A4-970F-8301E6BB51C3}"/>
              </a:ext>
            </a:extLst>
          </p:cNvPr>
          <p:cNvSpPr txBox="1"/>
          <p:nvPr/>
        </p:nvSpPr>
        <p:spPr>
          <a:xfrm>
            <a:off x="968848" y="1813716"/>
            <a:ext cx="7381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  <a:endParaRPr lang="ru-UA" sz="3200" b="1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EF2CE2-CAF7-4D4D-A6C7-68F523E471DE}"/>
              </a:ext>
            </a:extLst>
          </p:cNvPr>
          <p:cNvSpPr txBox="1"/>
          <p:nvPr/>
        </p:nvSpPr>
        <p:spPr>
          <a:xfrm>
            <a:off x="2036256" y="1719610"/>
            <a:ext cx="3809414" cy="874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Average salary for</a:t>
            </a:r>
            <a:r>
              <a:rPr lang="en-US" sz="14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Entry-Level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	   $36, 998- $ 79,400</a:t>
            </a:r>
            <a:endParaRPr lang="ru-RU" sz="2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18FF9B4-B3FF-4BE0-9684-9D44B52DB07C}"/>
              </a:ext>
            </a:extLst>
          </p:cNvPr>
          <p:cNvGrpSpPr/>
          <p:nvPr/>
        </p:nvGrpSpPr>
        <p:grpSpPr>
          <a:xfrm>
            <a:off x="858724" y="3249444"/>
            <a:ext cx="910029" cy="910029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B85AF00-BD89-4CEE-9861-D14FFF9840A1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BBCF67A-27F3-4F98-BDCA-F60E79F00EEB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BD14867-33BD-4AAE-9270-07A4BB6E0E2D}"/>
              </a:ext>
            </a:extLst>
          </p:cNvPr>
          <p:cNvSpPr txBox="1"/>
          <p:nvPr/>
        </p:nvSpPr>
        <p:spPr>
          <a:xfrm>
            <a:off x="967058" y="3431373"/>
            <a:ext cx="7381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  <a:endParaRPr lang="ru-UA" sz="3200" b="1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A721DA4-6FE2-4B13-86A9-2C3538076774}"/>
              </a:ext>
            </a:extLst>
          </p:cNvPr>
          <p:cNvSpPr txBox="1"/>
          <p:nvPr/>
        </p:nvSpPr>
        <p:spPr>
          <a:xfrm>
            <a:off x="2034466" y="3337267"/>
            <a:ext cx="3558087" cy="874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Average salary for </a:t>
            </a:r>
            <a:r>
              <a:rPr lang="en-US" sz="16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Mid-Level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	      </a:t>
            </a:r>
            <a:r>
              <a:rPr lang="en-US" sz="20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$41,256 - $ 92,976</a:t>
            </a:r>
            <a:endParaRPr lang="ru-RU" sz="2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3707913-0E90-4ABF-83E0-E135BDC1C135}"/>
              </a:ext>
            </a:extLst>
          </p:cNvPr>
          <p:cNvGrpSpPr/>
          <p:nvPr/>
        </p:nvGrpSpPr>
        <p:grpSpPr>
          <a:xfrm>
            <a:off x="860514" y="4867101"/>
            <a:ext cx="910029" cy="910029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79B7900-3867-4F4D-BECB-78777280B051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AA410B0-AD04-4C6F-BFC1-378DB77A7747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9888F1A8-1BCB-4C45-AAEB-68B215255AB4}"/>
              </a:ext>
            </a:extLst>
          </p:cNvPr>
          <p:cNvSpPr txBox="1"/>
          <p:nvPr/>
        </p:nvSpPr>
        <p:spPr>
          <a:xfrm>
            <a:off x="968848" y="5049030"/>
            <a:ext cx="7381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  <a:endParaRPr lang="ru-UA" sz="3200" b="1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FC4D594-21EE-4876-9C9E-B3B88C97341B}"/>
              </a:ext>
            </a:extLst>
          </p:cNvPr>
          <p:cNvSpPr txBox="1"/>
          <p:nvPr/>
        </p:nvSpPr>
        <p:spPr>
          <a:xfrm>
            <a:off x="2125560" y="5067578"/>
            <a:ext cx="3413205" cy="874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Average salary for </a:t>
            </a:r>
            <a:r>
              <a:rPr lang="en-US" sz="16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Senior-Level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            $40, 831 - $101,273  </a:t>
            </a:r>
            <a:endParaRPr lang="ru-RU" sz="2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9ACD767-D295-4D73-B738-56FA7D7A4420}"/>
              </a:ext>
            </a:extLst>
          </p:cNvPr>
          <p:cNvSpPr txBox="1"/>
          <p:nvPr/>
        </p:nvSpPr>
        <p:spPr>
          <a:xfrm>
            <a:off x="5942717" y="5941728"/>
            <a:ext cx="6096000" cy="881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spcAft>
                <a:spcPts val="800"/>
              </a:spcAft>
            </a:pPr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References”</a:t>
            </a:r>
            <a:endParaRPr lang="en-US" sz="1200" dirty="0"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r">
              <a:spcAft>
                <a:spcPts val="800"/>
              </a:spcAft>
            </a:pPr>
            <a:r>
              <a:rPr lang="en-US" sz="1200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https://hackr.io/blog/data-analyst-salary</a:t>
            </a:r>
          </a:p>
          <a:p>
            <a:pPr algn="r">
              <a:spcAft>
                <a:spcPts val="800"/>
              </a:spcAft>
            </a:pPr>
            <a:r>
              <a:rPr lang="en-US" sz="1200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https://www.janbasktraining.com/blog/business-analyst-vs-data-analyst/</a:t>
            </a:r>
            <a:endParaRPr lang="en-US" sz="12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2" name="Rectangle 114">
            <a:extLst>
              <a:ext uri="{FF2B5EF4-FFF2-40B4-BE49-F238E27FC236}">
                <a16:creationId xmlns:a16="http://schemas.microsoft.com/office/drawing/2014/main" id="{1EB52512-85CF-4A78-8641-7BAC50B080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4576" y="3233988"/>
            <a:ext cx="2096729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44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$</a:t>
            </a:r>
            <a:endParaRPr kumimoji="0" lang="ru-UA" altLang="ru-UA" sz="32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3EFF1F2-3A8B-43C8-AAB3-651231D295FA}"/>
              </a:ext>
            </a:extLst>
          </p:cNvPr>
          <p:cNvSpPr txBox="1"/>
          <p:nvPr/>
        </p:nvSpPr>
        <p:spPr>
          <a:xfrm>
            <a:off x="8436400" y="2434094"/>
            <a:ext cx="15837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data analysts on average </a:t>
            </a:r>
          </a:p>
        </p:txBody>
      </p:sp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3DBE5D4-BC3B-4E65-A2F2-AB686685BB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3995" y="594172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070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780"/>
    </mc:Choice>
    <mc:Fallback>
      <p:transition spd="slow" advTm="607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4.07407E-6 C -0.05325 -0.11644 -0.0431 -0.25973 0.00052 -0.36042 C 0.07188 -0.47061 0.14844 -0.44399 0.19935 -0.39352 C 0.23672 -0.32963 0.25482 -0.28195 0.25899 -0.21713 " pathEditMode="relative" rAng="13320000" ptsTypes="AAAA">
                                      <p:cBhvr>
                                        <p:cTn id="6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063" y="-2113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4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grpId="0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800"/>
                            </p:stCondLst>
                            <p:childTnLst>
                              <p:par>
                                <p:cTn id="4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6078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12" grpId="0" animBg="1"/>
      <p:bldP spid="19" grpId="0"/>
      <p:bldP spid="20" grpId="0"/>
      <p:bldP spid="24" grpId="0"/>
      <p:bldP spid="25" grpId="0"/>
      <p:bldP spid="29" grpId="0"/>
      <p:bldP spid="3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B4D423-6F00-48DF-AE11-CA099EBF64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5376" y="3983131"/>
            <a:ext cx="3769659" cy="128214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Thank you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2BA503-C7C4-4716-A46A-882FF4C4D9C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D20EADB-C8E4-4DE9-8A70-20467BA30242}"/>
              </a:ext>
            </a:extLst>
          </p:cNvPr>
          <p:cNvSpPr/>
          <p:nvPr/>
        </p:nvSpPr>
        <p:spPr>
          <a:xfrm>
            <a:off x="1559858" y="767609"/>
            <a:ext cx="1111625" cy="1067168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apezoid 5">
            <a:extLst>
              <a:ext uri="{FF2B5EF4-FFF2-40B4-BE49-F238E27FC236}">
                <a16:creationId xmlns:a16="http://schemas.microsoft.com/office/drawing/2014/main" id="{EC2CDFDF-A279-4A3D-AE5F-9736C61A4543}"/>
              </a:ext>
            </a:extLst>
          </p:cNvPr>
          <p:cNvSpPr/>
          <p:nvPr/>
        </p:nvSpPr>
        <p:spPr>
          <a:xfrm>
            <a:off x="1494119" y="1368211"/>
            <a:ext cx="2922493" cy="4482721"/>
          </a:xfrm>
          <a:custGeom>
            <a:avLst/>
            <a:gdLst>
              <a:gd name="connsiteX0" fmla="*/ 0 w 2844800"/>
              <a:gd name="connsiteY0" fmla="*/ 3657600 h 3657600"/>
              <a:gd name="connsiteX1" fmla="*/ 711200 w 2844800"/>
              <a:gd name="connsiteY1" fmla="*/ 0 h 3657600"/>
              <a:gd name="connsiteX2" fmla="*/ 2133600 w 2844800"/>
              <a:gd name="connsiteY2" fmla="*/ 0 h 3657600"/>
              <a:gd name="connsiteX3" fmla="*/ 2844800 w 2844800"/>
              <a:gd name="connsiteY3" fmla="*/ 3657600 h 3657600"/>
              <a:gd name="connsiteX4" fmla="*/ 0 w 2844800"/>
              <a:gd name="connsiteY4" fmla="*/ 3657600 h 3657600"/>
              <a:gd name="connsiteX0" fmla="*/ 0 w 2844800"/>
              <a:gd name="connsiteY0" fmla="*/ 3657600 h 3657600"/>
              <a:gd name="connsiteX1" fmla="*/ 711200 w 2844800"/>
              <a:gd name="connsiteY1" fmla="*/ 0 h 3657600"/>
              <a:gd name="connsiteX2" fmla="*/ 1290918 w 2844800"/>
              <a:gd name="connsiteY2" fmla="*/ 11953 h 3657600"/>
              <a:gd name="connsiteX3" fmla="*/ 2844800 w 2844800"/>
              <a:gd name="connsiteY3" fmla="*/ 3657600 h 3657600"/>
              <a:gd name="connsiteX4" fmla="*/ 0 w 2844800"/>
              <a:gd name="connsiteY4" fmla="*/ 3657600 h 3657600"/>
              <a:gd name="connsiteX0" fmla="*/ 0 w 2844800"/>
              <a:gd name="connsiteY0" fmla="*/ 3675124 h 3675124"/>
              <a:gd name="connsiteX1" fmla="*/ 711200 w 2844800"/>
              <a:gd name="connsiteY1" fmla="*/ 17524 h 3675124"/>
              <a:gd name="connsiteX2" fmla="*/ 1290918 w 2844800"/>
              <a:gd name="connsiteY2" fmla="*/ 0 h 3675124"/>
              <a:gd name="connsiteX3" fmla="*/ 2844800 w 2844800"/>
              <a:gd name="connsiteY3" fmla="*/ 3675124 h 3675124"/>
              <a:gd name="connsiteX4" fmla="*/ 0 w 2844800"/>
              <a:gd name="connsiteY4" fmla="*/ 3675124 h 3675124"/>
              <a:gd name="connsiteX0" fmla="*/ 0 w 2188046"/>
              <a:gd name="connsiteY0" fmla="*/ 3675124 h 3675124"/>
              <a:gd name="connsiteX1" fmla="*/ 711200 w 2188046"/>
              <a:gd name="connsiteY1" fmla="*/ 17524 h 3675124"/>
              <a:gd name="connsiteX2" fmla="*/ 1290918 w 2188046"/>
              <a:gd name="connsiteY2" fmla="*/ 0 h 3675124"/>
              <a:gd name="connsiteX3" fmla="*/ 2188046 w 2188046"/>
              <a:gd name="connsiteY3" fmla="*/ 3670212 h 3675124"/>
              <a:gd name="connsiteX4" fmla="*/ 0 w 2188046"/>
              <a:gd name="connsiteY4" fmla="*/ 3675124 h 3675124"/>
              <a:gd name="connsiteX0" fmla="*/ 0 w 1861370"/>
              <a:gd name="connsiteY0" fmla="*/ 3665298 h 3670212"/>
              <a:gd name="connsiteX1" fmla="*/ 384524 w 1861370"/>
              <a:gd name="connsiteY1" fmla="*/ 17524 h 3670212"/>
              <a:gd name="connsiteX2" fmla="*/ 964242 w 1861370"/>
              <a:gd name="connsiteY2" fmla="*/ 0 h 3670212"/>
              <a:gd name="connsiteX3" fmla="*/ 1861370 w 1861370"/>
              <a:gd name="connsiteY3" fmla="*/ 3670212 h 3670212"/>
              <a:gd name="connsiteX4" fmla="*/ 0 w 1861370"/>
              <a:gd name="connsiteY4" fmla="*/ 3665298 h 3670212"/>
              <a:gd name="connsiteX0" fmla="*/ 0 w 1519621"/>
              <a:gd name="connsiteY0" fmla="*/ 3665298 h 3670212"/>
              <a:gd name="connsiteX1" fmla="*/ 42775 w 1519621"/>
              <a:gd name="connsiteY1" fmla="*/ 17524 h 3670212"/>
              <a:gd name="connsiteX2" fmla="*/ 622493 w 1519621"/>
              <a:gd name="connsiteY2" fmla="*/ 0 h 3670212"/>
              <a:gd name="connsiteX3" fmla="*/ 1519621 w 1519621"/>
              <a:gd name="connsiteY3" fmla="*/ 3670212 h 3670212"/>
              <a:gd name="connsiteX4" fmla="*/ 0 w 1519621"/>
              <a:gd name="connsiteY4" fmla="*/ 3665298 h 3670212"/>
              <a:gd name="connsiteX0" fmla="*/ 0 w 1622478"/>
              <a:gd name="connsiteY0" fmla="*/ 3665298 h 3665298"/>
              <a:gd name="connsiteX1" fmla="*/ 42775 w 1622478"/>
              <a:gd name="connsiteY1" fmla="*/ 17524 h 3665298"/>
              <a:gd name="connsiteX2" fmla="*/ 622493 w 1622478"/>
              <a:gd name="connsiteY2" fmla="*/ 0 h 3665298"/>
              <a:gd name="connsiteX3" fmla="*/ 1622478 w 1622478"/>
              <a:gd name="connsiteY3" fmla="*/ 3660439 h 3665298"/>
              <a:gd name="connsiteX4" fmla="*/ 0 w 1622478"/>
              <a:gd name="connsiteY4" fmla="*/ 3665298 h 3665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2478" h="3665298">
                <a:moveTo>
                  <a:pt x="0" y="3665298"/>
                </a:moveTo>
                <a:lnTo>
                  <a:pt x="42775" y="17524"/>
                </a:lnTo>
                <a:lnTo>
                  <a:pt x="622493" y="0"/>
                </a:lnTo>
                <a:lnTo>
                  <a:pt x="1622478" y="3660439"/>
                </a:lnTo>
                <a:lnTo>
                  <a:pt x="0" y="3665298"/>
                </a:lnTo>
                <a:close/>
              </a:path>
            </a:pathLst>
          </a:custGeom>
          <a:solidFill>
            <a:schemeClr val="bg1">
              <a:alpha val="4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8E89F98-BEE7-4125-B98D-6B1995269439}"/>
              </a:ext>
            </a:extLst>
          </p:cNvPr>
          <p:cNvSpPr/>
          <p:nvPr/>
        </p:nvSpPr>
        <p:spPr>
          <a:xfrm>
            <a:off x="1468717" y="5555097"/>
            <a:ext cx="2973295" cy="59167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1D309E-2E8C-4BFC-B14E-43C0DCFC7F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231" b="97077" l="10000" r="94000">
                        <a14:foregroundMark x1="45231" y1="9846" x2="45231" y2="9846"/>
                        <a14:foregroundMark x1="50154" y1="8000" x2="50154" y2="8000"/>
                        <a14:foregroundMark x1="82000" y1="27538" x2="82000" y2="27538"/>
                        <a14:foregroundMark x1="82308" y1="28154" x2="82308" y2="28154"/>
                        <a14:foregroundMark x1="50154" y1="8308" x2="50154" y2="8308"/>
                        <a14:foregroundMark x1="50615" y1="8308" x2="50615" y2="8308"/>
                        <a14:backgroundMark x1="51385" y1="89538" x2="51385" y2="89538"/>
                        <a14:backgroundMark x1="46769" y1="91077" x2="46769" y2="91077"/>
                        <a14:backgroundMark x1="35077" y1="91846" x2="35077" y2="91846"/>
                        <a14:backgroundMark x1="39538" y1="93077" x2="39538" y2="93077"/>
                        <a14:backgroundMark x1="54923" y1="93077" x2="54923" y2="9307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57606" y="3593909"/>
            <a:ext cx="2427754" cy="24277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C20773B-1EC0-4B99-9138-141CFA8D4AD6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27756" y1="46575" x2="27756" y2="46575"/>
                        <a14:foregroundMark x1="36220" y1="50342" x2="36220" y2="50342"/>
                        <a14:foregroundMark x1="40354" y1="46918" x2="40354" y2="46918"/>
                        <a14:foregroundMark x1="46850" y1="49315" x2="46850" y2="49315"/>
                        <a14:foregroundMark x1="53740" y1="50342" x2="53740" y2="50342"/>
                        <a14:foregroundMark x1="63780" y1="50000" x2="63780" y2="50000"/>
                        <a14:foregroundMark x1="68110" y1="54452" x2="68110" y2="54452"/>
                        <a14:foregroundMark x1="76378" y1="55822" x2="76378" y2="5582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22821" y="4398121"/>
            <a:ext cx="4838700" cy="27813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24D03ED-6A09-41C0-A2DB-E618205EB874}"/>
              </a:ext>
            </a:extLst>
          </p:cNvPr>
          <p:cNvSpPr txBox="1"/>
          <p:nvPr/>
        </p:nvSpPr>
        <p:spPr>
          <a:xfrm>
            <a:off x="4482351" y="1632701"/>
            <a:ext cx="5574969" cy="2270109"/>
          </a:xfrm>
          <a:prstGeom prst="rect">
            <a:avLst/>
          </a:prstGeom>
          <a:noFill/>
          <a:ln>
            <a:solidFill>
              <a:schemeClr val="tx1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</a:rPr>
              <a:t>Today, virtually every modern business has access to a wealth of data — so much so that their collected troves are impossible to use without experienced professionals. Thanks to data analysts with a clear understanding of how to deploy data-driven insights, however, the benefits of collecting those information troves are hard to understate.</a:t>
            </a:r>
          </a:p>
        </p:txBody>
      </p:sp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56F4282-DF6C-468A-9C4E-28D613EEA1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58147" y="5869263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668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50"/>
    </mc:Choice>
    <mc:Fallback>
      <p:transition spd="slow" advTm="135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6" presetClass="entr" presetSubtype="2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1355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9B89CD1-CBF2-479C-AB5E-B98DBCBD8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366" y="436429"/>
            <a:ext cx="8058658" cy="6535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0305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00 Neomorph Light">
      <a:dk1>
        <a:srgbClr val="ACB0C0"/>
      </a:dk1>
      <a:lt1>
        <a:sysClr val="window" lastClr="FFFFFF"/>
      </a:lt1>
      <a:dk2>
        <a:srgbClr val="FFFFFF"/>
      </a:dk2>
      <a:lt2>
        <a:srgbClr val="EBECF0"/>
      </a:lt2>
      <a:accent1>
        <a:srgbClr val="9FA7C4"/>
      </a:accent1>
      <a:accent2>
        <a:srgbClr val="FFD000"/>
      </a:accent2>
      <a:accent3>
        <a:srgbClr val="00E6F2"/>
      </a:accent3>
      <a:accent4>
        <a:srgbClr val="006EFF"/>
      </a:accent4>
      <a:accent5>
        <a:srgbClr val="065381"/>
      </a:accent5>
      <a:accent6>
        <a:srgbClr val="BD114D"/>
      </a:accent6>
      <a:hlink>
        <a:srgbClr val="F33B48"/>
      </a:hlink>
      <a:folHlink>
        <a:srgbClr val="FFC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5565</TotalTime>
  <Words>407</Words>
  <Application>Microsoft Office PowerPoint</Application>
  <PresentationFormat>Widescreen</PresentationFormat>
  <Paragraphs>115</Paragraphs>
  <Slides>9</Slides>
  <Notes>6</Notes>
  <HiddenSlides>0</HiddenSlides>
  <MMClips>8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Montserrat</vt:lpstr>
      <vt:lpstr>Montserrat SemiBold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Алексей</dc:creator>
  <cp:lastModifiedBy>Yijun</cp:lastModifiedBy>
  <cp:revision>366</cp:revision>
  <dcterms:created xsi:type="dcterms:W3CDTF">2020-10-28T14:52:31Z</dcterms:created>
  <dcterms:modified xsi:type="dcterms:W3CDTF">2021-10-17T23:20:08Z</dcterms:modified>
</cp:coreProperties>
</file>

<file path=docProps/thumbnail.jpeg>
</file>